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56" r:id="rId2"/>
    <p:sldMasterId id="2147483986" r:id="rId3"/>
  </p:sldMasterIdLst>
  <p:notesMasterIdLst>
    <p:notesMasterId r:id="rId199"/>
  </p:notesMasterIdLst>
  <p:handoutMasterIdLst>
    <p:handoutMasterId r:id="rId200"/>
  </p:handoutMasterIdLst>
  <p:sldIdLst>
    <p:sldId id="1015" r:id="rId4"/>
    <p:sldId id="1054" r:id="rId5"/>
    <p:sldId id="1180" r:id="rId6"/>
    <p:sldId id="1055" r:id="rId7"/>
    <p:sldId id="1057" r:id="rId8"/>
    <p:sldId id="1058" r:id="rId9"/>
    <p:sldId id="1059" r:id="rId10"/>
    <p:sldId id="1063" r:id="rId11"/>
    <p:sldId id="1181" r:id="rId12"/>
    <p:sldId id="1182" r:id="rId13"/>
    <p:sldId id="1065" r:id="rId14"/>
    <p:sldId id="1030" r:id="rId15"/>
    <p:sldId id="1121" r:id="rId16"/>
    <p:sldId id="1118" r:id="rId17"/>
    <p:sldId id="1014" r:id="rId18"/>
    <p:sldId id="1011" r:id="rId19"/>
    <p:sldId id="1012" r:id="rId20"/>
    <p:sldId id="1013" r:id="rId21"/>
    <p:sldId id="1103" r:id="rId22"/>
    <p:sldId id="1050" r:id="rId23"/>
    <p:sldId id="1051" r:id="rId24"/>
    <p:sldId id="1123" r:id="rId25"/>
    <p:sldId id="1073" r:id="rId26"/>
    <p:sldId id="1074" r:id="rId27"/>
    <p:sldId id="1075" r:id="rId28"/>
    <p:sldId id="1076" r:id="rId29"/>
    <p:sldId id="1077" r:id="rId30"/>
    <p:sldId id="1078" r:id="rId31"/>
    <p:sldId id="1079" r:id="rId32"/>
    <p:sldId id="1080" r:id="rId33"/>
    <p:sldId id="1081" r:id="rId34"/>
    <p:sldId id="1082" r:id="rId35"/>
    <p:sldId id="1083" r:id="rId36"/>
    <p:sldId id="1084" r:id="rId37"/>
    <p:sldId id="1085" r:id="rId38"/>
    <p:sldId id="1086" r:id="rId39"/>
    <p:sldId id="1087" r:id="rId40"/>
    <p:sldId id="1090" r:id="rId41"/>
    <p:sldId id="1091" r:id="rId42"/>
    <p:sldId id="1092" r:id="rId43"/>
    <p:sldId id="1093" r:id="rId44"/>
    <p:sldId id="1124" r:id="rId45"/>
    <p:sldId id="1094" r:id="rId46"/>
    <p:sldId id="1095" r:id="rId47"/>
    <p:sldId id="1096" r:id="rId48"/>
    <p:sldId id="1097" r:id="rId49"/>
    <p:sldId id="1122" r:id="rId50"/>
    <p:sldId id="1099" r:id="rId51"/>
    <p:sldId id="1100" r:id="rId52"/>
    <p:sldId id="1101" r:id="rId53"/>
    <p:sldId id="1125" r:id="rId54"/>
    <p:sldId id="1126" r:id="rId55"/>
    <p:sldId id="1127" r:id="rId56"/>
    <p:sldId id="1128" r:id="rId57"/>
    <p:sldId id="1129" r:id="rId58"/>
    <p:sldId id="1130" r:id="rId59"/>
    <p:sldId id="1131" r:id="rId60"/>
    <p:sldId id="1132" r:id="rId61"/>
    <p:sldId id="1133" r:id="rId62"/>
    <p:sldId id="1134" r:id="rId63"/>
    <p:sldId id="1135" r:id="rId64"/>
    <p:sldId id="1136" r:id="rId65"/>
    <p:sldId id="1137" r:id="rId66"/>
    <p:sldId id="1138" r:id="rId67"/>
    <p:sldId id="1139" r:id="rId68"/>
    <p:sldId id="1140" r:id="rId69"/>
    <p:sldId id="1141" r:id="rId70"/>
    <p:sldId id="1145" r:id="rId71"/>
    <p:sldId id="1146" r:id="rId72"/>
    <p:sldId id="1147" r:id="rId73"/>
    <p:sldId id="1148" r:id="rId74"/>
    <p:sldId id="1149" r:id="rId75"/>
    <p:sldId id="1150" r:id="rId76"/>
    <p:sldId id="1151" r:id="rId77"/>
    <p:sldId id="1152" r:id="rId78"/>
    <p:sldId id="1153" r:id="rId79"/>
    <p:sldId id="1154" r:id="rId80"/>
    <p:sldId id="1155" r:id="rId81"/>
    <p:sldId id="1156" r:id="rId82"/>
    <p:sldId id="1157" r:id="rId83"/>
    <p:sldId id="1158" r:id="rId84"/>
    <p:sldId id="1159" r:id="rId85"/>
    <p:sldId id="1160" r:id="rId86"/>
    <p:sldId id="1161" r:id="rId87"/>
    <p:sldId id="1162" r:id="rId88"/>
    <p:sldId id="1163" r:id="rId89"/>
    <p:sldId id="1164" r:id="rId90"/>
    <p:sldId id="1165" r:id="rId91"/>
    <p:sldId id="1166" r:id="rId92"/>
    <p:sldId id="1167" r:id="rId93"/>
    <p:sldId id="1169" r:id="rId94"/>
    <p:sldId id="1170" r:id="rId95"/>
    <p:sldId id="1171" r:id="rId96"/>
    <p:sldId id="1172" r:id="rId97"/>
    <p:sldId id="1173" r:id="rId98"/>
    <p:sldId id="1174" r:id="rId99"/>
    <p:sldId id="1175" r:id="rId100"/>
    <p:sldId id="1176" r:id="rId101"/>
    <p:sldId id="1177" r:id="rId102"/>
    <p:sldId id="1184" r:id="rId103"/>
    <p:sldId id="1187" r:id="rId104"/>
    <p:sldId id="1188" r:id="rId105"/>
    <p:sldId id="1189" r:id="rId106"/>
    <p:sldId id="1190" r:id="rId107"/>
    <p:sldId id="1191" r:id="rId108"/>
    <p:sldId id="1192" r:id="rId109"/>
    <p:sldId id="1193" r:id="rId110"/>
    <p:sldId id="1194" r:id="rId111"/>
    <p:sldId id="1195" r:id="rId112"/>
    <p:sldId id="1196" r:id="rId113"/>
    <p:sldId id="1324" r:id="rId114"/>
    <p:sldId id="1317" r:id="rId115"/>
    <p:sldId id="1318" r:id="rId116"/>
    <p:sldId id="1309" r:id="rId117"/>
    <p:sldId id="1308" r:id="rId118"/>
    <p:sldId id="1311" r:id="rId119"/>
    <p:sldId id="1321" r:id="rId120"/>
    <p:sldId id="1222" r:id="rId121"/>
    <p:sldId id="1223" r:id="rId122"/>
    <p:sldId id="1225" r:id="rId123"/>
    <p:sldId id="1226" r:id="rId124"/>
    <p:sldId id="1227" r:id="rId125"/>
    <p:sldId id="1228" r:id="rId126"/>
    <p:sldId id="1229" r:id="rId127"/>
    <p:sldId id="1230" r:id="rId128"/>
    <p:sldId id="1231" r:id="rId129"/>
    <p:sldId id="1232" r:id="rId130"/>
    <p:sldId id="1233" r:id="rId131"/>
    <p:sldId id="1234" r:id="rId132"/>
    <p:sldId id="1235" r:id="rId133"/>
    <p:sldId id="1240" r:id="rId134"/>
    <p:sldId id="1241" r:id="rId135"/>
    <p:sldId id="1242" r:id="rId136"/>
    <p:sldId id="1245" r:id="rId137"/>
    <p:sldId id="1247" r:id="rId138"/>
    <p:sldId id="1248" r:id="rId139"/>
    <p:sldId id="1249" r:id="rId140"/>
    <p:sldId id="1250" r:id="rId141"/>
    <p:sldId id="1251" r:id="rId142"/>
    <p:sldId id="1252" r:id="rId143"/>
    <p:sldId id="1253" r:id="rId144"/>
    <p:sldId id="1262" r:id="rId145"/>
    <p:sldId id="1268" r:id="rId146"/>
    <p:sldId id="1293" r:id="rId147"/>
    <p:sldId id="1294" r:id="rId148"/>
    <p:sldId id="1295" r:id="rId149"/>
    <p:sldId id="1296" r:id="rId150"/>
    <p:sldId id="1297" r:id="rId151"/>
    <p:sldId id="1301" r:id="rId152"/>
    <p:sldId id="1305" r:id="rId153"/>
    <p:sldId id="1298" r:id="rId154"/>
    <p:sldId id="1280" r:id="rId155"/>
    <p:sldId id="1312" r:id="rId156"/>
    <p:sldId id="1281" r:id="rId157"/>
    <p:sldId id="1316" r:id="rId158"/>
    <p:sldId id="1342" r:id="rId159"/>
    <p:sldId id="1291" r:id="rId160"/>
    <p:sldId id="1292" r:id="rId161"/>
    <p:sldId id="1339" r:id="rId162"/>
    <p:sldId id="1340" r:id="rId163"/>
    <p:sldId id="1341" r:id="rId164"/>
    <p:sldId id="311" r:id="rId165"/>
    <p:sldId id="1056" r:id="rId166"/>
    <p:sldId id="1025" r:id="rId167"/>
    <p:sldId id="1026" r:id="rId168"/>
    <p:sldId id="1028" r:id="rId169"/>
    <p:sldId id="1338" r:id="rId170"/>
    <p:sldId id="1029" r:id="rId171"/>
    <p:sldId id="1032" r:id="rId172"/>
    <p:sldId id="1035" r:id="rId173"/>
    <p:sldId id="1036" r:id="rId174"/>
    <p:sldId id="1037" r:id="rId175"/>
    <p:sldId id="1043" r:id="rId176"/>
    <p:sldId id="1052" r:id="rId177"/>
    <p:sldId id="1053" r:id="rId178"/>
    <p:sldId id="1344" r:id="rId179"/>
    <p:sldId id="1290" r:id="rId180"/>
    <p:sldId id="1332" r:id="rId181"/>
    <p:sldId id="1333" r:id="rId182"/>
    <p:sldId id="1334" r:id="rId183"/>
    <p:sldId id="1335" r:id="rId184"/>
    <p:sldId id="1337" r:id="rId185"/>
    <p:sldId id="1345" r:id="rId186"/>
    <p:sldId id="348" r:id="rId187"/>
    <p:sldId id="351" r:id="rId188"/>
    <p:sldId id="353" r:id="rId189"/>
    <p:sldId id="355" r:id="rId190"/>
    <p:sldId id="356" r:id="rId191"/>
    <p:sldId id="357" r:id="rId192"/>
    <p:sldId id="358" r:id="rId193"/>
    <p:sldId id="359" r:id="rId194"/>
    <p:sldId id="360" r:id="rId195"/>
    <p:sldId id="361" r:id="rId196"/>
    <p:sldId id="1336" r:id="rId197"/>
    <p:sldId id="1343" r:id="rId198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88C"/>
    <a:srgbClr val="000000"/>
    <a:srgbClr val="FFFF00"/>
    <a:srgbClr val="FD8383"/>
    <a:srgbClr val="7F7F7F"/>
    <a:srgbClr val="007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6" autoAdjust="0"/>
    <p:restoredTop sz="93960" autoAdjust="0"/>
  </p:normalViewPr>
  <p:slideViewPr>
    <p:cSldViewPr>
      <p:cViewPr varScale="1">
        <p:scale>
          <a:sx n="129" d="100"/>
          <a:sy n="129" d="100"/>
        </p:scale>
        <p:origin x="1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04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notesMaster" Target="notesMasters/notesMaster1.xml"/><Relationship Id="rId203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190" Type="http://schemas.openxmlformats.org/officeDocument/2006/relationships/slide" Target="slides/slide187.xml"/><Relationship Id="rId204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presProps" Target="pres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viewProps" Target="viewProp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7041-0368-4BE6-8025-65F9BCE668D3}" type="datetimeFigureOut">
              <a:rPr lang="zh-CN" altLang="en-US" smtClean="0"/>
              <a:t>2019/11/12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92915-C0A3-41EC-9BEB-5276D2F5CA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7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2D9F5-3963-4139-A1C8-CC647AD98E88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7FFE-B815-466D-B361-3D7E857FE3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6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程序，英文称</a:t>
            </a:r>
            <a:r>
              <a:rPr lang="en-US" altLang="zh-CN" dirty="0"/>
              <a:t>Program</a:t>
            </a:r>
            <a:r>
              <a:rPr lang="zh-CN" altLang="en-US" dirty="0"/>
              <a:t>，并非计算机科学专有的术语，我们在日常生活中会经常和它打交道。如办事的“流程”，会议的“议程”，旅游的“行程”等等，都和“程序”这个词有关。它们的共同特点就是，通过实现一系列步骤，完成某项任务。如图，这可能是我们每天早上起床后，为了出门所需要经过的步骤。</a:t>
            </a:r>
            <a:r>
              <a:rPr lang="en-US" altLang="zh-CN" dirty="0"/>
              <a:t>Program</a:t>
            </a:r>
            <a:r>
              <a:rPr lang="zh-CN" altLang="en-US" dirty="0"/>
              <a:t>这个词，有时候也被翻译成“节目单”，其实这也是“程序”的意思，就是不同时间依次演出的节目列表，也是一种流程。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4DD55D-2B23-4B85-B376-1AB5BF2C19AB}" type="datetime1">
              <a:rPr lang="zh-CN" altLang="en-US" smtClean="0"/>
              <a:t>2019/11/12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80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2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51700" y="9433147"/>
            <a:ext cx="2945975" cy="49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60" tIns="48230" rIns="96460" bIns="48230" anchor="b"/>
          <a:lstStyle>
            <a:lvl1pPr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828AC8C4-54E8-4F3E-BBE9-77D2854DB0B1}" type="slidenum">
              <a:rPr lang="en-US" altLang="zh-CN" sz="1300" b="0">
                <a:ea typeface="隶书" pitchFamily="49" charset="-122"/>
              </a:rPr>
              <a:pPr algn="r" eaLnBrk="1" hangingPunct="1"/>
              <a:t>31</a:t>
            </a:fld>
            <a:endParaRPr lang="en-US" altLang="zh-CN" sz="1300" b="0">
              <a:ea typeface="隶书" pitchFamily="49" charset="-122"/>
            </a:endParaRPr>
          </a:p>
        </p:txBody>
      </p:sp>
      <p:sp>
        <p:nvSpPr>
          <p:cNvPr id="187395" name="Rectangle 7"/>
          <p:cNvSpPr txBox="1">
            <a:spLocks noGrp="1" noChangeArrowheads="1"/>
          </p:cNvSpPr>
          <p:nvPr/>
        </p:nvSpPr>
        <p:spPr bwMode="auto">
          <a:xfrm>
            <a:off x="3848537" y="9428706"/>
            <a:ext cx="2948084" cy="49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486" tIns="52243" rIns="104486" bIns="52243" anchor="b"/>
          <a:lstStyle>
            <a:lvl1pPr defTabSz="1044575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1044575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1044575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1044575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1044575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10445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10445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10445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10445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BFA17438-7B74-48EC-976A-3A5468693458}" type="slidenum">
              <a:rPr lang="en-US" altLang="zh-CN" sz="1400" b="0"/>
              <a:pPr algn="r" eaLnBrk="1" hangingPunct="1"/>
              <a:t>31</a:t>
            </a:fld>
            <a:endParaRPr lang="en-US" altLang="zh-CN" sz="1400" b="0"/>
          </a:p>
        </p:txBody>
      </p:sp>
      <p:sp>
        <p:nvSpPr>
          <p:cNvPr id="187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1363"/>
            <a:ext cx="4965700" cy="3724275"/>
          </a:xfrm>
        </p:spPr>
      </p:sp>
      <p:sp>
        <p:nvSpPr>
          <p:cNvPr id="187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030" y="4715463"/>
            <a:ext cx="5439616" cy="44712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486" tIns="52243" rIns="104486" bIns="52243"/>
          <a:lstStyle/>
          <a:p>
            <a:endParaRPr lang="zh-CN" altLang="en-US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06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087FB62-D6D2-4ABF-B013-ABC795954CB0}" type="slidenum">
              <a:rPr lang="en-US" altLang="zh-CN" sz="1300" b="0" smtClean="0">
                <a:ea typeface="隶书" pitchFamily="49" charset="-122"/>
              </a:rPr>
              <a:pPr eaLnBrk="1" hangingPunct="1"/>
              <a:t>32</a:t>
            </a:fld>
            <a:endParaRPr lang="en-US" altLang="zh-CN" sz="1300" b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80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85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087FB62-D6D2-4ABF-B013-ABC795954CB0}" type="slidenum">
              <a:rPr lang="en-US" altLang="zh-CN" sz="1300" b="0" smtClean="0">
                <a:ea typeface="隶书" pitchFamily="49" charset="-122"/>
              </a:rPr>
              <a:pPr eaLnBrk="1" hangingPunct="1"/>
              <a:t>34</a:t>
            </a:fld>
            <a:endParaRPr lang="en-US" altLang="zh-CN" sz="1300" b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007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4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652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087FB62-D6D2-4ABF-B013-ABC795954CB0}" type="slidenum">
              <a:rPr lang="en-US" altLang="zh-CN" sz="1300" b="0" smtClean="0">
                <a:ea typeface="隶书" pitchFamily="49" charset="-122"/>
              </a:rPr>
              <a:pPr eaLnBrk="1" hangingPunct="1"/>
              <a:t>36</a:t>
            </a:fld>
            <a:endParaRPr lang="en-US" altLang="zh-CN" sz="1300" b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49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76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下面是计算机程序设计语言发展的历史，</a:t>
            </a:r>
            <a:r>
              <a:rPr lang="en-US" altLang="zh-CN" dirty="0"/>
              <a:t>1940</a:t>
            </a:r>
            <a:r>
              <a:rPr lang="zh-CN" altLang="en-US" dirty="0"/>
              <a:t>年之前，电子计算机还没有发明，当然是一片蛮荒</a:t>
            </a:r>
            <a:r>
              <a:rPr lang="en-US" altLang="en-US" dirty="0"/>
              <a:t>。随着第一台电子计算机ENIAC的诞生，它也有了专用的程序设计语言。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60</a:t>
            </a:r>
            <a:r>
              <a:rPr lang="zh-CN" altLang="en-US" dirty="0"/>
              <a:t>年代，诞生了至今仍有使用的、专注于数值计算的</a:t>
            </a:r>
            <a:r>
              <a:rPr lang="en-US" altLang="zh-CN" dirty="0"/>
              <a:t>FORTRAN</a:t>
            </a:r>
            <a:r>
              <a:rPr lang="zh-CN" altLang="en-US" dirty="0"/>
              <a:t>语言以及著名的</a:t>
            </a:r>
            <a:r>
              <a:rPr lang="en-US" altLang="zh-CN" dirty="0"/>
              <a:t>BASIC</a:t>
            </a:r>
            <a:r>
              <a:rPr lang="zh-CN" altLang="en-US" dirty="0"/>
              <a:t>等语言，早期的</a:t>
            </a:r>
            <a:r>
              <a:rPr lang="en-US" altLang="zh-CN" dirty="0"/>
              <a:t>DOS</a:t>
            </a:r>
            <a:r>
              <a:rPr lang="zh-CN" altLang="en-US" dirty="0"/>
              <a:t>操作系统就是用</a:t>
            </a:r>
            <a:r>
              <a:rPr lang="en-US" altLang="zh-CN" dirty="0"/>
              <a:t>BASIC</a:t>
            </a:r>
            <a:r>
              <a:rPr lang="zh-CN" altLang="en-US" dirty="0"/>
              <a:t>语言写的。到了</a:t>
            </a:r>
            <a:r>
              <a:rPr lang="en-US" altLang="zh-CN" dirty="0"/>
              <a:t>70</a:t>
            </a:r>
            <a:r>
              <a:rPr lang="zh-CN" altLang="en-US" dirty="0"/>
              <a:t>年代，大名鼎鼎的</a:t>
            </a:r>
            <a:r>
              <a:rPr lang="en-US" altLang="zh-CN" dirty="0"/>
              <a:t>C</a:t>
            </a:r>
            <a:r>
              <a:rPr lang="zh-CN" altLang="en-US" dirty="0"/>
              <a:t>语言诞生了，</a:t>
            </a:r>
            <a:r>
              <a:rPr lang="en-US" altLang="zh-CN" dirty="0"/>
              <a:t>80</a:t>
            </a:r>
            <a:r>
              <a:rPr lang="zh-CN" altLang="en-US" dirty="0"/>
              <a:t>年代发明了</a:t>
            </a:r>
            <a:r>
              <a:rPr lang="en-US" altLang="zh-CN" dirty="0"/>
              <a:t>C</a:t>
            </a:r>
            <a:r>
              <a:rPr lang="zh-CN" altLang="en-US" dirty="0"/>
              <a:t>语言的升级版，</a:t>
            </a:r>
            <a:r>
              <a:rPr lang="en-US" altLang="zh-CN" dirty="0"/>
              <a:t>C++</a:t>
            </a:r>
            <a:r>
              <a:rPr lang="zh-CN" altLang="en-US" dirty="0"/>
              <a:t>语言。</a:t>
            </a:r>
            <a:r>
              <a:rPr lang="en-US" altLang="en-US" dirty="0"/>
              <a:t>90年代，人</a:t>
            </a:r>
            <a:r>
              <a:rPr lang="zh-CN" altLang="en-US" dirty="0"/>
              <a:t>类</a:t>
            </a:r>
            <a:r>
              <a:rPr lang="en-US" altLang="en-US" dirty="0" err="1"/>
              <a:t>进入了互联网时代，我们这门课的主角Python语言</a:t>
            </a:r>
            <a:r>
              <a:rPr lang="zh-CN" altLang="en-US" dirty="0"/>
              <a:t>登场了</a:t>
            </a:r>
            <a:r>
              <a:rPr lang="en-US" altLang="en-US" dirty="0"/>
              <a:t>，同时期</a:t>
            </a:r>
            <a:r>
              <a:rPr lang="zh-CN" altLang="en-US" dirty="0"/>
              <a:t>还诞生了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PHP</a:t>
            </a:r>
            <a:r>
              <a:rPr lang="zh-CN" altLang="en-US" dirty="0"/>
              <a:t>等众多目前广为流行的语言。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1F77E12-8ED7-4898-821D-90B6931FA365}" type="datetime1">
              <a:rPr lang="zh-CN" altLang="en-US" smtClean="0"/>
              <a:t>2019/11/12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77649" y="744617"/>
            <a:ext cx="6042378" cy="3723084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4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47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81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78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5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59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59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393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77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34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FD743E9-3BA4-9140-B72B-CCB505B20F70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2950"/>
            <a:ext cx="4967287" cy="372586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7631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/>
          <a:p>
            <a:pPr eaLnBrk="1" hangingPunct="1">
              <a:spcBef>
                <a:spcPct val="0"/>
              </a:spcBef>
            </a:pPr>
            <a:r>
              <a:rPr lang="zh-CN" altLang="en-US" dirty="0">
                <a:ea typeface="宋体" charset="0"/>
              </a:rPr>
              <a:t>下面我们就一起编写第一个</a:t>
            </a:r>
            <a:r>
              <a:rPr lang="en-US" altLang="zh-CN" dirty="0">
                <a:ea typeface="宋体" charset="0"/>
              </a:rPr>
              <a:t>Python</a:t>
            </a:r>
            <a:r>
              <a:rPr lang="zh-CN" altLang="en-US" dirty="0">
                <a:ea typeface="宋体" charset="0"/>
              </a:rPr>
              <a:t>程序吧。各种语言的教科书都习惯上用“</a:t>
            </a:r>
            <a:r>
              <a:rPr lang="en-US" altLang="zh-CN" dirty="0">
                <a:ea typeface="宋体" charset="0"/>
              </a:rPr>
              <a:t>Hello, World”</a:t>
            </a:r>
            <a:r>
              <a:rPr lang="zh-CN" altLang="en-US" dirty="0">
                <a:ea typeface="宋体" charset="0"/>
              </a:rPr>
              <a:t>作为第一个程序范例，向读者展开神奇的程序设计的世界。它的功能是在屏幕上打印“</a:t>
            </a:r>
            <a:r>
              <a:rPr lang="en-US" altLang="zh-CN" dirty="0">
                <a:ea typeface="宋体" charset="0"/>
              </a:rPr>
              <a:t>Hello, World”</a:t>
            </a:r>
            <a:r>
              <a:rPr lang="zh-CN" altLang="en-US" dirty="0">
                <a:ea typeface="宋体" charset="0"/>
              </a:rPr>
              <a:t>。通过此程序，读者可以了解该语言的基本语法和结构，以及如何进行基本输出。这个</a:t>
            </a:r>
            <a:r>
              <a:rPr lang="en-US" altLang="zh-CN" dirty="0">
                <a:ea typeface="宋体" charset="0"/>
              </a:rPr>
              <a:t>Python</a:t>
            </a:r>
            <a:r>
              <a:rPr lang="zh-CN" altLang="en-US" dirty="0">
                <a:ea typeface="宋体" charset="0"/>
              </a:rPr>
              <a:t>程序只有短短的两行，其中第一行是注释，也就是给人看的文字，</a:t>
            </a:r>
            <a:r>
              <a:rPr lang="en-US" altLang="zh-CN" dirty="0">
                <a:ea typeface="宋体" charset="0"/>
              </a:rPr>
              <a:t>Python</a:t>
            </a:r>
            <a:r>
              <a:rPr lang="zh-CN" altLang="en-US" dirty="0">
                <a:ea typeface="宋体" charset="0"/>
              </a:rPr>
              <a:t>会忽略任何注释。注释用来对程序进行解释说明，程序中任何以井号开始到行尾的文字都是注释。第二行是执行语言，功能是在屏幕上打印字符串</a:t>
            </a:r>
            <a:r>
              <a:rPr lang="en-US" altLang="zh-CN" dirty="0">
                <a:ea typeface="宋体" charset="0"/>
              </a:rPr>
              <a:t>Hello</a:t>
            </a:r>
            <a:r>
              <a:rPr lang="en-US" altLang="zh-CN" baseline="0" dirty="0">
                <a:ea typeface="宋体" charset="0"/>
              </a:rPr>
              <a:t>, World. </a:t>
            </a:r>
            <a:r>
              <a:rPr lang="zh-CN" altLang="en-US" baseline="0" dirty="0">
                <a:ea typeface="宋体" charset="0"/>
              </a:rPr>
              <a:t>这一行和英语非常相似，似乎就是告诉计算机，</a:t>
            </a:r>
            <a:r>
              <a:rPr lang="en-US" altLang="zh-CN" baseline="0" dirty="0">
                <a:ea typeface="宋体" charset="0"/>
              </a:rPr>
              <a:t>Hi</a:t>
            </a:r>
            <a:r>
              <a:rPr lang="zh-CN" altLang="en-US" baseline="0" dirty="0">
                <a:ea typeface="宋体" charset="0"/>
              </a:rPr>
              <a:t>，给我</a:t>
            </a:r>
            <a:r>
              <a:rPr lang="en-US" altLang="zh-CN" baseline="0" dirty="0">
                <a:ea typeface="宋体" charset="0"/>
              </a:rPr>
              <a:t>print</a:t>
            </a:r>
            <a:r>
              <a:rPr lang="zh-CN" altLang="en-US" baseline="0" dirty="0">
                <a:ea typeface="宋体" charset="0"/>
              </a:rPr>
              <a:t>，也就是打印一行内容为</a:t>
            </a:r>
            <a:r>
              <a:rPr lang="en-US" altLang="zh-CN" baseline="0" dirty="0">
                <a:ea typeface="宋体" charset="0"/>
              </a:rPr>
              <a:t>Hello World</a:t>
            </a:r>
            <a:r>
              <a:rPr lang="zh-CN" altLang="en-US" baseline="0" dirty="0">
                <a:ea typeface="宋体" charset="0"/>
              </a:rPr>
              <a:t>的文字。怎么样，</a:t>
            </a:r>
            <a:r>
              <a:rPr lang="en-US" altLang="zh-CN" baseline="0" dirty="0">
                <a:ea typeface="宋体" charset="0"/>
              </a:rPr>
              <a:t>Python</a:t>
            </a:r>
            <a:r>
              <a:rPr lang="zh-CN" altLang="en-US" baseline="0" dirty="0">
                <a:ea typeface="宋体" charset="0"/>
              </a:rPr>
              <a:t>语言非常简单吧？所以</a:t>
            </a:r>
            <a:r>
              <a:rPr lang="en-US" altLang="zh-CN" baseline="0" dirty="0">
                <a:ea typeface="宋体" charset="0"/>
              </a:rPr>
              <a:t>Python</a:t>
            </a:r>
            <a:r>
              <a:rPr lang="zh-CN" altLang="en-US" baseline="0" dirty="0">
                <a:ea typeface="宋体" charset="0"/>
              </a:rPr>
              <a:t>语言也被誉为“可执行的伪代码”。下面我们就实际的运行一下这段程序。一般有两种途径运行</a:t>
            </a:r>
            <a:r>
              <a:rPr lang="en-US" altLang="zh-CN" baseline="0" dirty="0">
                <a:ea typeface="宋体" charset="0"/>
              </a:rPr>
              <a:t>Python</a:t>
            </a:r>
            <a:r>
              <a:rPr lang="zh-CN" altLang="en-US" baseline="0" dirty="0">
                <a:ea typeface="宋体" charset="0"/>
              </a:rPr>
              <a:t>程序，第一种是使用</a:t>
            </a:r>
            <a:r>
              <a:rPr lang="en-US" altLang="zh-CN" baseline="0" dirty="0">
                <a:ea typeface="宋体" charset="0"/>
              </a:rPr>
              <a:t>Python</a:t>
            </a:r>
            <a:r>
              <a:rPr lang="zh-CN" altLang="en-US" baseline="0" dirty="0">
                <a:ea typeface="宋体" charset="0"/>
              </a:rPr>
              <a:t>控制台，第二种是使用</a:t>
            </a:r>
            <a:r>
              <a:rPr lang="en-US" altLang="zh-CN" baseline="0" dirty="0">
                <a:ea typeface="宋体" charset="0"/>
              </a:rPr>
              <a:t>Python</a:t>
            </a:r>
            <a:r>
              <a:rPr lang="zh-CN" altLang="en-US" baseline="0" dirty="0">
                <a:ea typeface="宋体" charset="0"/>
              </a:rPr>
              <a:t>脚本。</a:t>
            </a: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82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7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大家好，到目前为止，我们学习的程序，都</a:t>
            </a:r>
            <a:r>
              <a:rPr lang="zh-CN" altLang="en-US" dirty="0"/>
              <a:t>会顺序的执行每一条语句</a:t>
            </a:r>
            <a:r>
              <a:rPr lang="en-US" dirty="0"/>
              <a:t>，</a:t>
            </a:r>
            <a:r>
              <a:rPr lang="zh-CN" altLang="en-US" dirty="0"/>
              <a:t>这也称作</a:t>
            </a:r>
            <a:r>
              <a:rPr lang="en-US" dirty="0"/>
              <a:t>顺序</a:t>
            </a:r>
            <a:r>
              <a:rPr lang="zh-CN" altLang="en-US" dirty="0"/>
              <a:t>结构。本周我们将学习更多的程序控制结构，首先我们介绍选择结构。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388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代替使用自然语言来描述问题求解的步骤。流程图是程序设计最基本但是又十分重要的方法。希望同学在今后的学习中养成好的习惯</a:t>
            </a:r>
            <a:endParaRPr lang="en-US" altLang="zh-CN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问题求解前先进行流程图分析，理清思路后再编写代码，这会事半功倍。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34C0-7DC6-42E0-AC2B-2C54D8044D3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7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同学们要理解、掌握这几个符号的含义，熟练地使用它们进行问题求解步骤分析。一般来说，流程图画清楚了，就可以直接转换成代码。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06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如何表述这个问题，语言可能有歧义。不够简单</a:t>
            </a:r>
            <a:r>
              <a:rPr lang="en-US" altLang="zh-CN" dirty="0"/>
              <a:t>\</a:t>
            </a:r>
            <a:r>
              <a:rPr lang="zh-CN" altLang="en-US" dirty="0"/>
              <a:t>直观</a:t>
            </a:r>
            <a:r>
              <a:rPr lang="en-US" altLang="zh-CN" dirty="0"/>
              <a:t>\</a:t>
            </a:r>
            <a:r>
              <a:rPr lang="zh-CN" altLang="en-US" dirty="0"/>
              <a:t>清晰，流程图恰好解决这一个问题。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21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If </a:t>
            </a:r>
            <a:r>
              <a:rPr lang="zh-CN" altLang="en-US" dirty="0"/>
              <a:t>语句 有</a:t>
            </a:r>
            <a:r>
              <a:rPr lang="en-US" altLang="zh-CN" dirty="0"/>
              <a:t>5</a:t>
            </a:r>
            <a:r>
              <a:rPr lang="zh-CN" altLang="en-US" dirty="0"/>
              <a:t>个部分构成 </a:t>
            </a:r>
            <a:r>
              <a:rPr lang="en-US" altLang="zh-CN" dirty="0"/>
              <a:t>if </a:t>
            </a:r>
            <a:r>
              <a:rPr lang="zh-CN" altLang="en-US" dirty="0"/>
              <a:t>标识符 布尔表达式 真值语句 </a:t>
            </a:r>
            <a:r>
              <a:rPr lang="en-US" altLang="zh-CN" dirty="0"/>
              <a:t>else</a:t>
            </a:r>
            <a:r>
              <a:rPr lang="zh-CN" altLang="en-US" baseline="0" dirty="0"/>
              <a:t>标识符 假值语句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630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85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zh-CN" altLang="en-US" dirty="0"/>
              <a:t>相当于</a:t>
            </a:r>
            <a:r>
              <a:rPr lang="en-US" altLang="zh-CN" dirty="0"/>
              <a:t>else</a:t>
            </a:r>
            <a:r>
              <a:rPr lang="zh-CN" altLang="en-US" dirty="0"/>
              <a:t>：</a:t>
            </a:r>
            <a:r>
              <a:rPr lang="en-US" altLang="zh-CN" baseline="0" dirty="0"/>
              <a:t>if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2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57FFE-B815-466D-B361-3D7E857FE32B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27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34C0-7DC6-42E0-AC2B-2C54D8044D3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0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FD743E9-3BA4-9140-B72B-CCB505B20F70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2950"/>
            <a:ext cx="4967287" cy="372586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717631"/>
            <a:ext cx="5438140" cy="4467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92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10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过函数名在程序的不同地方多次执行（这通常叫做函数调用），却不需要在所有地方都重复编写这些语句。另外，每次使用函数时可以提供不同的参数作为输入，以便对不同的数据进行处理；函数处理后，还可以将相应的结果反馈给我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2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函数引入，函数概念强调，数学重复求解</a:t>
            </a:r>
            <a:r>
              <a:rPr lang="zh-CN" altLang="en-US" baseline="0" dirty="0"/>
              <a:t>，函数概念建立，用函数求解问题，封装，分治，信息隐藏，复用，共享，开方例子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550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在定义函数时函数名后面圆括号中的变量名称叫做“形式参数”，或简称为“形参”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在调用函数时，函数名后面圆括号中的变量名称叫做“实际参数”，或简称为“实参”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874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80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定义函数时，我们可以用赋值符号给某些形参指定默认值，这样当调用该函数的时候，如果调用方没有为该参数提供值的话，则使用默认值；如果调用该函数的时候为该参数提供了值的话，则使用调用方提供的值</a:t>
            </a:r>
          </a:p>
          <a:p>
            <a:endParaRPr lang="en-US" altLang="zh-CN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需要注意的是默认参数在形式参数表中的位置，即默认参数必须在所有标准参数之后定义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3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return</a:t>
            </a:r>
            <a:r>
              <a:rPr lang="zh-CN" altLang="en-US"/>
              <a:t>语句的作用是结束函数调用，并将结果返回给调用者。不过，对于函数来说，该语句是可选的，并且可以出现在函数体的任意位置；如果没有</a:t>
            </a:r>
            <a:r>
              <a:rPr lang="en-US" altLang="zh-CN"/>
              <a:t>return</a:t>
            </a:r>
            <a:r>
              <a:rPr lang="zh-CN" altLang="en-US"/>
              <a:t>语句，那么该函数就在函数体结束位置将控制权返回给调用方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22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中的任何变量都有其特定的作用域，比如在一个函数中定义的变量一般只能在该函数内部使用，这些只能在程序的特定部分使用的变量我们称之为局部变量；比如在一个文件顶部定义的变量可以供该文件中的任何函数调用，这些可以为整个程序所使用的变量称为全局变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面是从空间的角度来考察变量的局部性和全局性，如果从时间的角度来看，不妨简单地认为在程序运行的整个过程中，全局变量一直占据着内存，并且它的值可以供所有函数访问；而局部变量则是只有在其所在函数被调用时才给它分配内存，当函数返回时，其所占内存就会被释放，所以它只能供其所在的函数所访问</a:t>
            </a:r>
            <a:r>
              <a:rPr lang="en-US" altLang="zh-CN" dirty="0"/>
              <a:t>——</a:t>
            </a:r>
            <a:r>
              <a:rPr lang="zh-CN" altLang="en-US" dirty="0"/>
              <a:t>换句话说，当某个函数退出时，其局部变量原先所占的内存将被分配给其它函数的局部变量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01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return</a:t>
            </a:r>
            <a:r>
              <a:rPr lang="zh-CN" altLang="en-US"/>
              <a:t>语句的作用是结束函数调用，并将结果返回给调用者。不过，对于函数来说，该语句是可选的，并且可以出现在函数体的任意位置；如果没有</a:t>
            </a:r>
            <a:r>
              <a:rPr lang="en-US" altLang="zh-CN"/>
              <a:t>return</a:t>
            </a:r>
            <a:r>
              <a:rPr lang="zh-CN" altLang="en-US"/>
              <a:t>语句，那么该函数就在函数体结束位置将控制权返回给调用方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633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中的任何变量都有其特定的作用域，比如在一个函数中定义的变量一般只能在该函数内部使用，这些只能在程序的特定部分使用的变量我们称之为局部变量；比如在一个文件顶部定义的变量可以供该文件中的任何函数调用，这些可以为整个程序所使用的变量称为全局变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面是从空间的角度来考察变量的局部性和全局性，如果从时间的角度来看，不妨简单地认为在程序运行的整个过程中，全局变量一直占据着内存，并且它的值可以供所有函数访问；而局部变量则是只有在其所在函数被调用时才给它分配内存，当函数返回时，其所占内存就会被释放，所以它只能供其所在的函数所访问</a:t>
            </a:r>
            <a:r>
              <a:rPr lang="en-US" altLang="zh-CN" dirty="0"/>
              <a:t>——</a:t>
            </a:r>
            <a:r>
              <a:rPr lang="zh-CN" altLang="en-US" dirty="0"/>
              <a:t>换句话说，当某个函数退出时，其局部变量原先所占的内存将被分配给其它函数的局部变量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1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例如，给定圆的半径为</a:t>
            </a:r>
            <a:r>
              <a:rPr lang="en-US" altLang="zh-CN" dirty="0"/>
              <a:t>3</a:t>
            </a:r>
            <a:r>
              <a:rPr lang="zh-CN" altLang="en-US" dirty="0"/>
              <a:t>厘米，求圆的面积，我们可以根据圆的面积公式，</a:t>
            </a:r>
            <a:r>
              <a:rPr lang="en-US" altLang="zh-CN" dirty="0"/>
              <a:t>Pi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方来计算，这里，</a:t>
            </a:r>
            <a:r>
              <a:rPr lang="en-US" altLang="zh-CN" dirty="0"/>
              <a:t>r</a:t>
            </a:r>
            <a:r>
              <a:rPr lang="zh-CN" altLang="en-US" dirty="0"/>
              <a:t>等于</a:t>
            </a:r>
            <a:r>
              <a:rPr lang="en-US" altLang="zh-CN" dirty="0"/>
              <a:t>3</a:t>
            </a:r>
            <a:r>
              <a:rPr lang="zh-CN" altLang="en-US" dirty="0"/>
              <a:t>。另外，如果有三名学生，他们的身高分别为</a:t>
            </a:r>
            <a:r>
              <a:rPr lang="en-US" altLang="zh-CN" sz="1200" dirty="0"/>
              <a:t>1</a:t>
            </a:r>
            <a:r>
              <a:rPr lang="zh-CN" altLang="en-US" sz="1200" dirty="0"/>
              <a:t>米</a:t>
            </a:r>
            <a:r>
              <a:rPr lang="en-US" altLang="zh-CN" sz="1200" dirty="0"/>
              <a:t>65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米</a:t>
            </a:r>
            <a:r>
              <a:rPr lang="en-US" altLang="zh-CN" sz="1200" dirty="0"/>
              <a:t>78</a:t>
            </a:r>
            <a:r>
              <a:rPr lang="zh-CN" altLang="en-US" sz="1200" dirty="0"/>
              <a:t>和</a:t>
            </a:r>
            <a:r>
              <a:rPr lang="en-US" altLang="zh-CN" sz="1200" dirty="0"/>
              <a:t>1</a:t>
            </a:r>
            <a:r>
              <a:rPr lang="zh-CN" altLang="en-US" sz="1200" dirty="0"/>
              <a:t>米</a:t>
            </a:r>
            <a:r>
              <a:rPr lang="en-US" altLang="zh-CN" sz="1200" dirty="0"/>
              <a:t>82</a:t>
            </a:r>
            <a:r>
              <a:rPr lang="zh-CN" altLang="en-US" sz="1200" dirty="0"/>
              <a:t>，求他们的平均身高，公式也非常简单。下面我们的问题是，如果在</a:t>
            </a:r>
            <a:r>
              <a:rPr lang="en-US" altLang="zh-CN" sz="1200" dirty="0"/>
              <a:t>Python</a:t>
            </a:r>
            <a:r>
              <a:rPr lang="zh-CN" altLang="en-US" sz="1200" dirty="0"/>
              <a:t>中来计算这些结果呢？</a:t>
            </a:r>
            <a:r>
              <a:rPr lang="en-US" altLang="zh-CN" sz="1200" dirty="0"/>
              <a:t>Python</a:t>
            </a:r>
            <a:r>
              <a:rPr lang="zh-CN" altLang="en-US" sz="1200" dirty="0"/>
              <a:t>中，乘法用*表示，所以计算圆面积的语句可以写成 </a:t>
            </a:r>
            <a:r>
              <a:rPr lang="en-US" altLang="zh-CN" dirty="0"/>
              <a:t>3.14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r>
              <a:rPr lang="zh-CN" altLang="en-US" dirty="0"/>
              <a:t>，为了看上去较清晰，我们在 * 的前后各插入一个空格，当然也可以没有空格或者插入更多的空格。计算平均身高的</a:t>
            </a:r>
            <a:r>
              <a:rPr lang="en-US" altLang="zh-CN" dirty="0"/>
              <a:t>Python</a:t>
            </a:r>
            <a:r>
              <a:rPr lang="zh-CN" altLang="en-US" dirty="0"/>
              <a:t>语句是这样的，在</a:t>
            </a:r>
            <a:r>
              <a:rPr lang="en-US" altLang="zh-CN" dirty="0"/>
              <a:t>Python</a:t>
            </a:r>
            <a:r>
              <a:rPr lang="zh-CN" altLang="en-US" dirty="0"/>
              <a:t>中除法使用</a:t>
            </a:r>
            <a:r>
              <a:rPr lang="zh-CN" altLang="zh-CN" dirty="0"/>
              <a:t> </a:t>
            </a:r>
            <a:r>
              <a:rPr lang="zh-CN" altLang="en-US" dirty="0"/>
              <a:t>/ 表示，和数学中的规定一样，</a:t>
            </a:r>
            <a:r>
              <a:rPr lang="en-US" altLang="zh-CN" dirty="0"/>
              <a:t>Python</a:t>
            </a:r>
            <a:r>
              <a:rPr lang="zh-CN" altLang="en-US" dirty="0"/>
              <a:t>也是先算乘除，再算加减，因为需要用括号将三个数相加的表达式括起来，然后再除以</a:t>
            </a:r>
            <a:r>
              <a:rPr lang="en-US" altLang="zh-CN" dirty="0"/>
              <a:t>3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18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是为了降低编程的难度，通常将一个复杂的大问题分解成一系列更简单的小问题，然后将小问题继续划分成更小的问题，当问题细化为足够简单时，我们就可以分而治之。这时，我们可以使用函数来处理特定的问题，各个小问题解决了，大问题也就迎刃而解了。二是代码重用。我们定义的函数可以在一个程序的多个位置使用，也可以用于多个程序。此外，我们还可以把函数放到一个模块中供其他程序员使用，同时，我们也可以使用其他程序员定义的函数。这就避免了重复劳动，提供了工作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66870-3EF6-4AA1-B83C-5EF97D491C29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597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01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通常描述一个学生会有非常多的属性，如姓名、性别、年龄等。</a:t>
            </a:r>
            <a:r>
              <a:rPr lang="en-US" altLang="zh-CN" dirty="0"/>
              <a:t>Python</a:t>
            </a:r>
            <a:r>
              <a:rPr lang="zh-CN" altLang="en-US" dirty="0"/>
              <a:t>中，这些属性具体的值，如奶茶、女、</a:t>
            </a:r>
            <a:r>
              <a:rPr lang="en-US" altLang="zh-CN" dirty="0"/>
              <a:t>21</a:t>
            </a:r>
            <a:r>
              <a:rPr lang="zh-CN" altLang="en-US" dirty="0"/>
              <a:t>等等都是对象。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412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13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08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100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079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7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647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8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中，除了加减乘除四种运算外，还有两种算术运算，即求余和指数运算。如</a:t>
            </a:r>
            <a:r>
              <a:rPr lang="en-US" altLang="zh-CN" dirty="0"/>
              <a:t>10</a:t>
            </a:r>
            <a:r>
              <a:rPr lang="zh-CN" altLang="en-US" dirty="0"/>
              <a:t>除以</a:t>
            </a:r>
            <a:r>
              <a:rPr lang="en-US" altLang="zh-CN" dirty="0"/>
              <a:t>3</a:t>
            </a:r>
            <a:r>
              <a:rPr lang="zh-CN" altLang="en-US" dirty="0"/>
              <a:t>的余数为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次方结果为</a:t>
            </a:r>
            <a:r>
              <a:rPr lang="en-US" altLang="zh-CN" dirty="0"/>
              <a:t>8</a:t>
            </a:r>
            <a:r>
              <a:rPr lang="zh-CN" altLang="en-US" dirty="0"/>
              <a:t>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376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420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981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5388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7909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441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48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70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625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3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8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下面我们看一个算术运算的例子，将华氏温度转化为摄氏温度。华氏温度是美国人常用的温度，它可以通过这个公式转化为摄氏温度，所以，如果你到了美国，听到当前温度为</a:t>
            </a:r>
            <a:r>
              <a:rPr lang="en-US" altLang="zh-CN" dirty="0"/>
              <a:t>70</a:t>
            </a:r>
            <a:r>
              <a:rPr lang="zh-CN" altLang="en-US" dirty="0"/>
              <a:t>多度，请不要害怕，转化为摄氏温度也就</a:t>
            </a:r>
            <a:r>
              <a:rPr lang="en-US" altLang="zh-CN" dirty="0"/>
              <a:t>20</a:t>
            </a:r>
            <a:r>
              <a:rPr lang="zh-CN" altLang="en-US" dirty="0"/>
              <a:t>多度。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353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8381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54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809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758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38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743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ACA9C-604E-4D9E-BA91-97D21F336C1F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3962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18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这就涉及到自动类型转换问题。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649" y="744617"/>
            <a:ext cx="6042378" cy="3723084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27ABA-50B6-4311-B04A-E148B14A8A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8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7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7" y="365127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幻灯片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48880"/>
            <a:ext cx="7772400" cy="101054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44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7"/>
            <a:ext cx="1971675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7" y="365127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84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596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52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28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5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25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10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16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842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411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1" name="AutoShape 2405"/>
          <p:cNvSpPr>
            <a:spLocks noChangeArrowheads="1"/>
          </p:cNvSpPr>
          <p:nvPr userDrawn="1"/>
        </p:nvSpPr>
        <p:spPr bwMode="gray">
          <a:xfrm>
            <a:off x="0" y="1752600"/>
            <a:ext cx="9144000" cy="2514600"/>
          </a:xfrm>
          <a:prstGeom prst="flowChartDocument">
            <a:avLst/>
          </a:prstGeom>
          <a:ln>
            <a:noFill/>
          </a:ln>
          <a:effectLst>
            <a:glow rad="63500">
              <a:schemeClr val="accent2">
                <a:alpha val="45000"/>
                <a:satMod val="12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7932" name="AutoShape 2396"/>
          <p:cNvSpPr>
            <a:spLocks noChangeArrowheads="1"/>
          </p:cNvSpPr>
          <p:nvPr userDrawn="1"/>
        </p:nvSpPr>
        <p:spPr bwMode="gray">
          <a:xfrm>
            <a:off x="306388" y="1752600"/>
            <a:ext cx="9144000" cy="2362200"/>
          </a:xfrm>
          <a:prstGeom prst="flowChartDocument">
            <a:avLst/>
          </a:prstGeom>
          <a:gradFill rotWithShape="0">
            <a:gsLst>
              <a:gs pos="0">
                <a:schemeClr val="accent1">
                  <a:gamma/>
                  <a:shade val="8470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40" name="AutoShape 2404"/>
          <p:cNvSpPr>
            <a:spLocks noChangeArrowheads="1"/>
          </p:cNvSpPr>
          <p:nvPr userDrawn="1"/>
        </p:nvSpPr>
        <p:spPr bwMode="gray">
          <a:xfrm>
            <a:off x="0" y="304800"/>
            <a:ext cx="9144000" cy="2209800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1" name="AutoShape 2395"/>
          <p:cNvSpPr>
            <a:spLocks noChangeArrowheads="1"/>
          </p:cNvSpPr>
          <p:nvPr userDrawn="1"/>
        </p:nvSpPr>
        <p:spPr bwMode="gray">
          <a:xfrm>
            <a:off x="0" y="0"/>
            <a:ext cx="9144000" cy="2057400"/>
          </a:xfrm>
          <a:prstGeom prst="flowChartDocument">
            <a:avLst/>
          </a:prstGeom>
          <a:gradFill rotWithShape="0">
            <a:gsLst>
              <a:gs pos="0">
                <a:schemeClr val="accent2"/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81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0" name="Oval 2394"/>
          <p:cNvSpPr>
            <a:spLocks noChangeArrowheads="1"/>
          </p:cNvSpPr>
          <p:nvPr userDrawn="1"/>
        </p:nvSpPr>
        <p:spPr bwMode="gray">
          <a:xfrm>
            <a:off x="722313" y="1752600"/>
            <a:ext cx="552450" cy="508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4" name="Oval 2398"/>
          <p:cNvSpPr>
            <a:spLocks noChangeArrowheads="1"/>
          </p:cNvSpPr>
          <p:nvPr userDrawn="1"/>
        </p:nvSpPr>
        <p:spPr bwMode="gray">
          <a:xfrm>
            <a:off x="2971800" y="1773239"/>
            <a:ext cx="230188" cy="207963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935" name="Oval 2399"/>
          <p:cNvSpPr>
            <a:spLocks noChangeArrowheads="1"/>
          </p:cNvSpPr>
          <p:nvPr userDrawn="1"/>
        </p:nvSpPr>
        <p:spPr bwMode="gray">
          <a:xfrm>
            <a:off x="2247902" y="2271714"/>
            <a:ext cx="538163" cy="4953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accent2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48" name="Rectangle 536"/>
          <p:cNvSpPr>
            <a:spLocks noGrp="1" noChangeArrowheads="1"/>
          </p:cNvSpPr>
          <p:nvPr userDrawn="1">
            <p:ph type="ctrTitle" sz="quarter"/>
          </p:nvPr>
        </p:nvSpPr>
        <p:spPr bwMode="black">
          <a:xfrm>
            <a:off x="2" y="2533650"/>
            <a:ext cx="8723313" cy="1123951"/>
          </a:xfrm>
        </p:spPr>
        <p:txBody>
          <a:bodyPr/>
          <a:lstStyle>
            <a:lvl1pPr algn="r">
              <a:defRPr sz="4800">
                <a:solidFill>
                  <a:schemeClr val="bg1"/>
                </a:solidFill>
                <a:ea typeface="굴림" pitchFamily="50" charset="-127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177852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9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9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F6BCBE8-30B0-4476-8762-9236B142003A}" type="datetimeFigureOut">
              <a:rPr lang="en-US" smtClean="0"/>
              <a:pPr eaLnBrk="1" latinLnBrk="0" hangingPunct="1"/>
              <a:t>11/12/19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12/11/19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doc.com/pythontutorial3/index.html" TargetMode="External"/><Relationship Id="rId2" Type="http://schemas.openxmlformats.org/officeDocument/2006/relationships/hyperlink" Target="http://www.runoob.com/python/python-tutorial.html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ocs.python.org/3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/string-methods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library/string.html#format-string-syntax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tutorial/datastructures.html#more-on-list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2/library/function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pythontutor.com/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ngpenlin/loso" TargetMode="External"/><Relationship Id="rId3" Type="http://schemas.openxmlformats.org/officeDocument/2006/relationships/hyperlink" Target="https://github.com/fxsjy/jieba" TargetMode="External"/><Relationship Id="rId7" Type="http://schemas.openxmlformats.org/officeDocument/2006/relationships/hyperlink" Target="https://github.com/duanhongyi/genius" TargetMode="External"/><Relationship Id="rId2" Type="http://schemas.openxmlformats.org/officeDocument/2006/relationships/hyperlink" Target="https://github.com/crownpku/Awesome-Chinese-NLP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hankcs/ID-CNN-CWS" TargetMode="External"/><Relationship Id="rId5" Type="http://schemas.openxmlformats.org/officeDocument/2006/relationships/hyperlink" Target="https://github.com/koth/kcws" TargetMode="External"/><Relationship Id="rId10" Type="http://schemas.openxmlformats.org/officeDocument/2006/relationships/hyperlink" Target="https://github.com/Moonshile/ChineseWordSegmentation" TargetMode="External"/><Relationship Id="rId4" Type="http://schemas.openxmlformats.org/officeDocument/2006/relationships/hyperlink" Target="https://github.com/lancopku/pkuseg-python" TargetMode="External"/><Relationship Id="rId9" Type="http://schemas.openxmlformats.org/officeDocument/2006/relationships/hyperlink" Target="https://github.com/jannson/yaha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2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sourceforge.net/gallery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ueller/word_cloud" TargetMode="Externa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lib.csdn.net/base/datastructure" TargetMode="External"/><Relationship Id="rId1" Type="http://schemas.openxmlformats.org/officeDocument/2006/relationships/slideLayout" Target="../slideLayouts/slideLayout2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0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1F173-D7CB-474B-BFE6-AFE86884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</a:t>
            </a:r>
            <a:r>
              <a:rPr kumimoji="1"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B7558-897B-F649-B154-1F1518C53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9C8E7-1528-8244-ABEF-22A21006B3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11161240" cy="6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0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zh-CN" altLang="en-US" dirty="0">
                <a:ea typeface="微软雅黑" pitchFamily="34" charset="-122"/>
              </a:rPr>
              <a:t>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7115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函数是什么？</a:t>
            </a:r>
            <a:endParaRPr lang="en-US" dirty="0"/>
          </a:p>
        </p:txBody>
      </p:sp>
      <p:sp>
        <p:nvSpPr>
          <p:cNvPr id="193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函数</a:t>
            </a:r>
            <a:endParaRPr lang="en-US" altLang="zh-CN" sz="2400" dirty="0"/>
          </a:p>
          <a:p>
            <a:pPr lvl="1"/>
            <a:r>
              <a:rPr lang="zh-CN" altLang="en-US" sz="2000" b="0" dirty="0"/>
              <a:t>完成特定功能的一个</a:t>
            </a:r>
            <a:r>
              <a:rPr lang="zh-CN" altLang="en-US" sz="2000" b="0" dirty="0">
                <a:solidFill>
                  <a:srgbClr val="FF0000"/>
                </a:solidFill>
              </a:rPr>
              <a:t>语句组</a:t>
            </a:r>
            <a:r>
              <a:rPr lang="zh-CN" altLang="en-US" sz="2000" b="0" dirty="0"/>
              <a:t>，这组语句可以作为</a:t>
            </a:r>
            <a:r>
              <a:rPr lang="zh-CN" altLang="en-US" sz="2000" b="0" dirty="0">
                <a:solidFill>
                  <a:srgbClr val="FF0000"/>
                </a:solidFill>
              </a:rPr>
              <a:t>一个单位</a:t>
            </a:r>
            <a:r>
              <a:rPr lang="zh-CN" altLang="en-US" sz="2000" b="0" dirty="0"/>
              <a:t>使用，并且给它取一个名字</a:t>
            </a:r>
            <a:endParaRPr lang="zh-CN" altLang="en-US" sz="2000" dirty="0"/>
          </a:p>
          <a:p>
            <a:pPr lvl="1">
              <a:lnSpc>
                <a:spcPct val="110000"/>
              </a:lnSpc>
            </a:pPr>
            <a:r>
              <a:rPr lang="zh-CN" altLang="en-US" sz="2000" dirty="0"/>
              <a:t>通过函数名执行</a:t>
            </a:r>
            <a:endParaRPr lang="en-US" altLang="zh-CN" sz="2000" dirty="0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827586" y="4005065"/>
            <a:ext cx="3313355" cy="108012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function(x) =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	x</a:t>
            </a:r>
            <a:r>
              <a:rPr kumimoji="0" lang="en-US" altLang="zh-CN" sz="2000" b="1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– 2x + 1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7" name="Picture 2" descr="C:\Documents and Settings\Administrator\桌面\111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2372883"/>
            <a:ext cx="3267068" cy="2611292"/>
          </a:xfrm>
          <a:prstGeom prst="rect">
            <a:avLst/>
          </a:prstGeom>
          <a:noFill/>
        </p:spPr>
      </p:pic>
      <p:grpSp>
        <p:nvGrpSpPr>
          <p:cNvPr id="6" name="组合 18"/>
          <p:cNvGrpSpPr/>
          <p:nvPr/>
        </p:nvGrpSpPr>
        <p:grpSpPr>
          <a:xfrm>
            <a:off x="964508" y="3541463"/>
            <a:ext cx="1015204" cy="518855"/>
            <a:chOff x="1414241" y="1047176"/>
            <a:chExt cx="722554" cy="518854"/>
          </a:xfrm>
        </p:grpSpPr>
        <p:sp>
          <p:nvSpPr>
            <p:cNvPr id="7" name="TextBox 6"/>
            <p:cNvSpPr txBox="1"/>
            <p:nvPr/>
          </p:nvSpPr>
          <p:spPr>
            <a:xfrm>
              <a:off x="1440824" y="1047176"/>
              <a:ext cx="514779" cy="30777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函数名</a:t>
              </a:r>
            </a:p>
          </p:txBody>
        </p:sp>
        <p:cxnSp>
          <p:nvCxnSpPr>
            <p:cNvPr id="8" name="直接连接符 13"/>
            <p:cNvCxnSpPr/>
            <p:nvPr/>
          </p:nvCxnSpPr>
          <p:spPr bwMode="auto">
            <a:xfrm>
              <a:off x="1691680" y="1416508"/>
              <a:ext cx="0" cy="14952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9" name="直接连接符 14"/>
            <p:cNvCxnSpPr/>
            <p:nvPr/>
          </p:nvCxnSpPr>
          <p:spPr bwMode="auto">
            <a:xfrm flipH="1">
              <a:off x="1414241" y="1566030"/>
              <a:ext cx="722554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10" name="组合 25"/>
          <p:cNvGrpSpPr/>
          <p:nvPr/>
        </p:nvGrpSpPr>
        <p:grpSpPr>
          <a:xfrm>
            <a:off x="2057696" y="3540558"/>
            <a:ext cx="543739" cy="527685"/>
            <a:chOff x="2267744" y="1029107"/>
            <a:chExt cx="543739" cy="527685"/>
          </a:xfrm>
        </p:grpSpPr>
        <p:sp>
          <p:nvSpPr>
            <p:cNvPr id="11" name="TextBox 10"/>
            <p:cNvSpPr txBox="1"/>
            <p:nvPr/>
          </p:nvSpPr>
          <p:spPr>
            <a:xfrm>
              <a:off x="2267744" y="1029107"/>
              <a:ext cx="543739" cy="30777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参数</a:t>
              </a:r>
            </a:p>
          </p:txBody>
        </p:sp>
        <p:cxnSp>
          <p:nvCxnSpPr>
            <p:cNvPr id="13" name="直接连接符 21"/>
            <p:cNvCxnSpPr/>
            <p:nvPr/>
          </p:nvCxnSpPr>
          <p:spPr bwMode="auto">
            <a:xfrm>
              <a:off x="2267744" y="1407270"/>
              <a:ext cx="0" cy="14952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14" name="直接连接符 22"/>
            <p:cNvCxnSpPr/>
            <p:nvPr/>
          </p:nvCxnSpPr>
          <p:spPr bwMode="auto">
            <a:xfrm flipH="1">
              <a:off x="2267744" y="1547961"/>
              <a:ext cx="14401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sp>
        <p:nvSpPr>
          <p:cNvPr id="2" name="TextBox 1"/>
          <p:cNvSpPr txBox="1"/>
          <p:nvPr/>
        </p:nvSpPr>
        <p:spPr>
          <a:xfrm>
            <a:off x="381001" y="5311551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如：</a:t>
            </a:r>
            <a:r>
              <a:rPr lang="en-US" sz="2000" dirty="0">
                <a:latin typeface="微软雅黑"/>
                <a:ea typeface="微软雅黑"/>
                <a:cs typeface="微软雅黑"/>
              </a:rPr>
              <a:t>abs(x) </a:t>
            </a:r>
            <a:r>
              <a:rPr lang="en-US" sz="2000" dirty="0">
                <a:solidFill>
                  <a:srgbClr val="739900"/>
                </a:solidFill>
                <a:latin typeface="微软雅黑"/>
                <a:ea typeface="微软雅黑"/>
                <a:cs typeface="微软雅黑"/>
              </a:rPr>
              <a:t>#</a:t>
            </a:r>
            <a:r>
              <a:rPr lang="en-US" sz="2000" dirty="0" err="1">
                <a:solidFill>
                  <a:srgbClr val="739900"/>
                </a:solidFill>
                <a:latin typeface="微软雅黑"/>
                <a:ea typeface="微软雅黑"/>
                <a:cs typeface="微软雅黑"/>
              </a:rPr>
              <a:t>求x的绝对值</a:t>
            </a:r>
            <a:endParaRPr lang="en-US" sz="2000" dirty="0">
              <a:solidFill>
                <a:srgbClr val="7399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64527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509932" y="2001749"/>
            <a:ext cx="7533233" cy="3477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r>
              <a:rPr lang="zh-CN" altLang="en-US" sz="2400" kern="0" dirty="0">
                <a:latin typeface="微软雅黑" pitchFamily="34" charset="-122"/>
                <a:ea typeface="微软雅黑" pitchFamily="34" charset="-122"/>
                <a:cs typeface="????"/>
              </a:rPr>
              <a:t>函数体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  <a:p>
            <a:pPr algn="r">
              <a:spcAft>
                <a:spcPts val="0"/>
              </a:spcAft>
            </a:pPr>
            <a:endParaRPr lang="en-US" altLang="zh-CN" sz="2800" kern="0" dirty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988" y="1544093"/>
            <a:ext cx="809350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r">
              <a:spcAft>
                <a:spcPts val="0"/>
              </a:spcAft>
            </a:pPr>
            <a:r>
              <a:rPr lang="zh-CN" altLang="en-US" sz="2400" kern="0">
                <a:latin typeface="微软雅黑" pitchFamily="34" charset="-122"/>
                <a:ea typeface="微软雅黑" pitchFamily="34" charset="-122"/>
                <a:cs typeface="????"/>
              </a:rPr>
              <a:t>函数头</a:t>
            </a:r>
          </a:p>
        </p:txBody>
      </p:sp>
      <p:sp>
        <p:nvSpPr>
          <p:cNvPr id="5" name="矩形 4"/>
          <p:cNvSpPr/>
          <p:nvPr/>
        </p:nvSpPr>
        <p:spPr>
          <a:xfrm>
            <a:off x="942988" y="1556792"/>
            <a:ext cx="83815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def</a:t>
            </a:r>
            <a:r>
              <a:rPr lang="en-US" altLang="zh-CN" sz="20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(start, stop):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	</a:t>
            </a:r>
            <a:r>
              <a:rPr lang="en-US" altLang="zh-CN" sz="2000" b="1" dirty="0">
                <a:solidFill>
                  <a:srgbClr val="008000"/>
                </a:solidFill>
                <a:latin typeface="Courier New" pitchFamily="49" charset="0"/>
                <a:ea typeface="宋体" charset="-122"/>
              </a:rPr>
              <a:t>”””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Courier New" pitchFamily="49" charset="0"/>
                <a:ea typeface="宋体" charset="-122"/>
              </a:rPr>
              <a:t>     To calculate the sum from start to stop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Courier New" pitchFamily="49" charset="0"/>
                <a:ea typeface="宋体" charset="-122"/>
              </a:rPr>
              <a:t>     ”””</a:t>
            </a:r>
          </a:p>
          <a:p>
            <a:endParaRPr lang="en-US" altLang="zh-CN" sz="2000" b="1" dirty="0">
              <a:solidFill>
                <a:schemeClr val="tx2"/>
              </a:solidFill>
              <a:latin typeface="Courier New" pitchFamily="49" charset="0"/>
              <a:ea typeface="宋体" charset="-122"/>
            </a:endParaRP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result = 0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0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for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in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range(start, stop + 1):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    result +=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endParaRPr lang="en-US" altLang="zh-CN" sz="2000" b="1" dirty="0">
              <a:solidFill>
                <a:schemeClr val="tx2"/>
              </a:solidFill>
              <a:latin typeface="Courier New" pitchFamily="49" charset="0"/>
              <a:ea typeface="宋体" charset="-122"/>
            </a:endParaRP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0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print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'Sum is', result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04407" y="1025238"/>
            <a:ext cx="1005524" cy="518855"/>
            <a:chOff x="254109" y="1037938"/>
            <a:chExt cx="1005524" cy="518854"/>
          </a:xfrm>
        </p:grpSpPr>
        <p:sp>
          <p:nvSpPr>
            <p:cNvPr id="7" name="TextBox 6"/>
            <p:cNvSpPr txBox="1"/>
            <p:nvPr/>
          </p:nvSpPr>
          <p:spPr>
            <a:xfrm>
              <a:off x="254109" y="1037938"/>
              <a:ext cx="800219" cy="33855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关键字</a:t>
              </a: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1043608" y="1407270"/>
              <a:ext cx="0" cy="14952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11" name="直接连接符 10"/>
            <p:cNvCxnSpPr/>
            <p:nvPr/>
          </p:nvCxnSpPr>
          <p:spPr bwMode="auto">
            <a:xfrm flipH="1">
              <a:off x="827584" y="1556792"/>
              <a:ext cx="432049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19" name="组合 18"/>
          <p:cNvGrpSpPr/>
          <p:nvPr/>
        </p:nvGrpSpPr>
        <p:grpSpPr>
          <a:xfrm>
            <a:off x="1647826" y="1021777"/>
            <a:ext cx="1267990" cy="518855"/>
            <a:chOff x="1414241" y="1047176"/>
            <a:chExt cx="722554" cy="518854"/>
          </a:xfrm>
        </p:grpSpPr>
        <p:sp>
          <p:nvSpPr>
            <p:cNvPr id="13" name="TextBox 12"/>
            <p:cNvSpPr txBox="1"/>
            <p:nvPr/>
          </p:nvSpPr>
          <p:spPr>
            <a:xfrm>
              <a:off x="1470213" y="1047176"/>
              <a:ext cx="455998" cy="33855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函数名</a:t>
              </a:r>
            </a:p>
          </p:txBody>
        </p:sp>
        <p:cxnSp>
          <p:nvCxnSpPr>
            <p:cNvPr id="14" name="直接连接符 13"/>
            <p:cNvCxnSpPr/>
            <p:nvPr/>
          </p:nvCxnSpPr>
          <p:spPr bwMode="auto">
            <a:xfrm>
              <a:off x="1691680" y="1416508"/>
              <a:ext cx="0" cy="14952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15" name="直接连接符 14"/>
            <p:cNvCxnSpPr/>
            <p:nvPr/>
          </p:nvCxnSpPr>
          <p:spPr bwMode="auto">
            <a:xfrm flipH="1">
              <a:off x="1414241" y="1566030"/>
              <a:ext cx="722554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26" name="组合 25"/>
          <p:cNvGrpSpPr/>
          <p:nvPr/>
        </p:nvGrpSpPr>
        <p:grpSpPr>
          <a:xfrm>
            <a:off x="3203848" y="1005124"/>
            <a:ext cx="1656184" cy="535507"/>
            <a:chOff x="2267744" y="1029107"/>
            <a:chExt cx="1656184" cy="535506"/>
          </a:xfrm>
        </p:grpSpPr>
        <p:sp>
          <p:nvSpPr>
            <p:cNvPr id="21" name="TextBox 20"/>
            <p:cNvSpPr txBox="1"/>
            <p:nvPr/>
          </p:nvSpPr>
          <p:spPr>
            <a:xfrm>
              <a:off x="2267744" y="1029107"/>
              <a:ext cx="595035" cy="33855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参数</a:t>
              </a:r>
            </a:p>
          </p:txBody>
        </p:sp>
        <p:cxnSp>
          <p:nvCxnSpPr>
            <p:cNvPr id="22" name="直接连接符 21"/>
            <p:cNvCxnSpPr/>
            <p:nvPr/>
          </p:nvCxnSpPr>
          <p:spPr bwMode="auto">
            <a:xfrm>
              <a:off x="2267744" y="1407270"/>
              <a:ext cx="0" cy="14952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23" name="直接连接符 22"/>
            <p:cNvCxnSpPr/>
            <p:nvPr/>
          </p:nvCxnSpPr>
          <p:spPr bwMode="auto">
            <a:xfrm flipH="1" flipV="1">
              <a:off x="2267745" y="1547961"/>
              <a:ext cx="1656183" cy="1665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40" name="组合 39"/>
          <p:cNvGrpSpPr/>
          <p:nvPr/>
        </p:nvGrpSpPr>
        <p:grpSpPr>
          <a:xfrm>
            <a:off x="176699" y="2045135"/>
            <a:ext cx="1155309" cy="338554"/>
            <a:chOff x="474458" y="5325398"/>
            <a:chExt cx="1155309" cy="338555"/>
          </a:xfrm>
        </p:grpSpPr>
        <p:sp>
          <p:nvSpPr>
            <p:cNvPr id="30" name="TextBox 29"/>
            <p:cNvSpPr txBox="1"/>
            <p:nvPr/>
          </p:nvSpPr>
          <p:spPr>
            <a:xfrm>
              <a:off x="474458" y="5325398"/>
              <a:ext cx="775670" cy="338555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缩进</a:t>
              </a: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 flipH="1">
              <a:off x="1250129" y="5510063"/>
              <a:ext cx="379638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39" name="组合 38"/>
          <p:cNvGrpSpPr/>
          <p:nvPr/>
        </p:nvGrpSpPr>
        <p:grpSpPr>
          <a:xfrm>
            <a:off x="395536" y="2034744"/>
            <a:ext cx="825980" cy="1296144"/>
            <a:chOff x="467926" y="2492896"/>
            <a:chExt cx="825980" cy="1296144"/>
          </a:xfrm>
        </p:grpSpPr>
        <p:sp>
          <p:nvSpPr>
            <p:cNvPr id="28" name="TextBox 27"/>
            <p:cNvSpPr txBox="1"/>
            <p:nvPr/>
          </p:nvSpPr>
          <p:spPr>
            <a:xfrm>
              <a:off x="467926" y="2492896"/>
              <a:ext cx="389850" cy="107721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/>
                <a:t>说</a:t>
              </a:r>
              <a:endParaRPr lang="en-US" altLang="zh-CN" sz="1600"/>
            </a:p>
            <a:p>
              <a:r>
                <a:rPr lang="zh-CN" altLang="en-US" sz="1600"/>
                <a:t>明</a:t>
              </a:r>
              <a:endParaRPr lang="en-US" altLang="zh-CN" sz="1600"/>
            </a:p>
            <a:p>
              <a:r>
                <a:rPr lang="zh-CN" altLang="en-US" sz="1600"/>
                <a:t>文</a:t>
              </a:r>
              <a:endParaRPr lang="en-US" altLang="zh-CN" sz="1600"/>
            </a:p>
            <a:p>
              <a:r>
                <a:rPr lang="zh-CN" altLang="en-US" sz="1600"/>
                <a:t>档</a:t>
              </a:r>
            </a:p>
          </p:txBody>
        </p:sp>
        <p:cxnSp>
          <p:nvCxnSpPr>
            <p:cNvPr id="35" name="直接连接符 34"/>
            <p:cNvCxnSpPr>
              <a:stCxn id="28" idx="3"/>
            </p:cNvCxnSpPr>
            <p:nvPr/>
          </p:nvCxnSpPr>
          <p:spPr bwMode="auto">
            <a:xfrm>
              <a:off x="857776" y="3031505"/>
              <a:ext cx="436130" cy="6155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37" name="直接连接符 36"/>
            <p:cNvCxnSpPr/>
            <p:nvPr/>
          </p:nvCxnSpPr>
          <p:spPr bwMode="auto">
            <a:xfrm>
              <a:off x="1293906" y="2492896"/>
              <a:ext cx="0" cy="129614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41" name="组合 40"/>
          <p:cNvGrpSpPr/>
          <p:nvPr/>
        </p:nvGrpSpPr>
        <p:grpSpPr>
          <a:xfrm>
            <a:off x="395536" y="3428997"/>
            <a:ext cx="863996" cy="1616500"/>
            <a:chOff x="429910" y="2926431"/>
            <a:chExt cx="863996" cy="938809"/>
          </a:xfrm>
        </p:grpSpPr>
        <p:sp>
          <p:nvSpPr>
            <p:cNvPr id="42" name="TextBox 41"/>
            <p:cNvSpPr txBox="1"/>
            <p:nvPr/>
          </p:nvSpPr>
          <p:spPr>
            <a:xfrm>
              <a:off x="429910" y="2926431"/>
              <a:ext cx="389850" cy="7686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endParaRPr lang="en-US" altLang="zh-CN" sz="1600" dirty="0"/>
            </a:p>
            <a:p>
              <a:r>
                <a:rPr lang="zh-CN" altLang="en-US" sz="1600" dirty="0"/>
                <a:t>语</a:t>
              </a:r>
              <a:endParaRPr lang="en-US" altLang="zh-CN" sz="1600" dirty="0"/>
            </a:p>
            <a:p>
              <a:endParaRPr lang="en-US" altLang="zh-CN" sz="1600" dirty="0"/>
            </a:p>
            <a:p>
              <a:r>
                <a:rPr lang="zh-CN" altLang="en-US" sz="1600" dirty="0"/>
                <a:t>句</a:t>
              </a:r>
              <a:endParaRPr lang="en-US" altLang="zh-CN" sz="1600" dirty="0"/>
            </a:p>
            <a:p>
              <a:endParaRPr lang="en-US" altLang="zh-CN" sz="1600" dirty="0"/>
            </a:p>
          </p:txBody>
        </p:sp>
        <p:cxnSp>
          <p:nvCxnSpPr>
            <p:cNvPr id="43" name="直接连接符 42"/>
            <p:cNvCxnSpPr>
              <a:stCxn id="42" idx="3"/>
            </p:cNvCxnSpPr>
            <p:nvPr/>
          </p:nvCxnSpPr>
          <p:spPr bwMode="auto">
            <a:xfrm>
              <a:off x="819760" y="3310736"/>
              <a:ext cx="474146" cy="7736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  <p:cxnSp>
          <p:nvCxnSpPr>
            <p:cNvPr id="44" name="直接连接符 43"/>
            <p:cNvCxnSpPr/>
            <p:nvPr/>
          </p:nvCxnSpPr>
          <p:spPr bwMode="auto">
            <a:xfrm>
              <a:off x="1293906" y="2989858"/>
              <a:ext cx="0" cy="87538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</a:ln>
            <a:extLst/>
          </p:spPr>
        </p:cxnSp>
      </p:grpSp>
      <p:grpSp>
        <p:nvGrpSpPr>
          <p:cNvPr id="61" name="组合 60"/>
          <p:cNvGrpSpPr/>
          <p:nvPr/>
        </p:nvGrpSpPr>
        <p:grpSpPr>
          <a:xfrm>
            <a:off x="899592" y="2045145"/>
            <a:ext cx="712852" cy="3268763"/>
            <a:chOff x="951687" y="2045146"/>
            <a:chExt cx="380319" cy="3268762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1331540" y="2045146"/>
              <a:ext cx="466" cy="32560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/>
            <p:cNvCxnSpPr/>
            <p:nvPr/>
          </p:nvCxnSpPr>
          <p:spPr bwMode="auto">
            <a:xfrm>
              <a:off x="951687" y="2057846"/>
              <a:ext cx="466" cy="32560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定义函数</a:t>
            </a:r>
          </a:p>
        </p:txBody>
      </p:sp>
    </p:spTree>
    <p:extLst>
      <p:ext uri="{BB962C8B-B14F-4D97-AF65-F5344CB8AC3E}">
        <p14:creationId xmlns:p14="http://schemas.microsoft.com/office/powerpoint/2010/main" val="4268208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381000" y="1143000"/>
            <a:ext cx="747051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0" dirty="0"/>
              <a:t>定义函数</a:t>
            </a:r>
            <a:endParaRPr lang="en-US" altLang="zh-CN" sz="2400" b="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b="0" dirty="0"/>
              <a:t>调用函数</a:t>
            </a:r>
            <a:endParaRPr lang="en-US" altLang="zh-CN" sz="2400" b="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403648" y="1797784"/>
            <a:ext cx="7200800" cy="1938992"/>
          </a:xfrm>
          <a:prstGeom prst="rect">
            <a:avLst/>
          </a:prstGeom>
          <a:ln w="2540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def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4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(start, stop):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result = 0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for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4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in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range(start, stop + 1):</a:t>
            </a: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    result += </a:t>
            </a:r>
            <a:r>
              <a:rPr lang="en-US" altLang="zh-CN" sz="24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endParaRPr lang="en-US" altLang="zh-CN" sz="2400" b="1" dirty="0">
              <a:solidFill>
                <a:schemeClr val="tx2"/>
              </a:solidFill>
              <a:latin typeface="Courier New" pitchFamily="49" charset="0"/>
              <a:ea typeface="宋体" charset="-122"/>
            </a:endParaRPr>
          </a:p>
          <a:p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print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'Sum is', result</a:t>
            </a:r>
          </a:p>
        </p:txBody>
      </p:sp>
      <p:sp>
        <p:nvSpPr>
          <p:cNvPr id="15" name="矩形 14"/>
          <p:cNvSpPr/>
          <p:nvPr/>
        </p:nvSpPr>
        <p:spPr>
          <a:xfrm>
            <a:off x="1403648" y="5021693"/>
            <a:ext cx="6952006" cy="46166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sz="24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(1, 10)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47300" y="1424487"/>
            <a:ext cx="4357148" cy="930321"/>
            <a:chOff x="4247300" y="1299538"/>
            <a:chExt cx="4933212" cy="930320"/>
          </a:xfrm>
        </p:grpSpPr>
        <p:sp>
          <p:nvSpPr>
            <p:cNvPr id="19" name="线形标注 2 18"/>
            <p:cNvSpPr/>
            <p:nvPr/>
          </p:nvSpPr>
          <p:spPr>
            <a:xfrm>
              <a:off x="6677433" y="1299538"/>
              <a:ext cx="2503079" cy="646330"/>
            </a:xfrm>
            <a:prstGeom prst="borderCallout2">
              <a:avLst>
                <a:gd name="adj1" fmla="val 49494"/>
                <a:gd name="adj2" fmla="val 710"/>
                <a:gd name="adj3" fmla="val 51398"/>
                <a:gd name="adj4" fmla="val -13518"/>
                <a:gd name="adj5" fmla="val 133711"/>
                <a:gd name="adj6" fmla="val -33821"/>
              </a:avLst>
            </a:prstGeom>
            <a:ln w="2540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kern="0" dirty="0">
                  <a:latin typeface="微软雅黑" pitchFamily="34" charset="-122"/>
                  <a:ea typeface="微软雅黑" pitchFamily="34" charset="-122"/>
                  <a:cs typeface="????"/>
                </a:rPr>
                <a:t>形式参数（形参，</a:t>
              </a:r>
              <a:r>
                <a:rPr lang="en-US" altLang="zh-CN" kern="0" dirty="0">
                  <a:latin typeface="微软雅黑" pitchFamily="34" charset="-122"/>
                  <a:ea typeface="微软雅黑" pitchFamily="34" charset="-122"/>
                  <a:cs typeface="????"/>
                </a:rPr>
                <a:t>parameter</a:t>
              </a:r>
              <a:r>
                <a:rPr lang="zh-CN" altLang="en-US" kern="0" dirty="0">
                  <a:latin typeface="微软雅黑" pitchFamily="34" charset="-122"/>
                  <a:ea typeface="微软雅黑" pitchFamily="34" charset="-122"/>
                  <a:cs typeface="????"/>
                </a:rPr>
                <a:t>）</a:t>
              </a: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>
              <a:off x="4247300" y="2229858"/>
              <a:ext cx="160405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cxnSp>
      </p:grpSp>
      <p:grpSp>
        <p:nvGrpSpPr>
          <p:cNvPr id="3" name="Group 2"/>
          <p:cNvGrpSpPr/>
          <p:nvPr/>
        </p:nvGrpSpPr>
        <p:grpSpPr>
          <a:xfrm>
            <a:off x="3246600" y="4548161"/>
            <a:ext cx="4493620" cy="1089085"/>
            <a:chOff x="3246598" y="4157008"/>
            <a:chExt cx="5087727" cy="1089084"/>
          </a:xfrm>
        </p:grpSpPr>
        <p:sp>
          <p:nvSpPr>
            <p:cNvPr id="22" name="线形标注 2 21"/>
            <p:cNvSpPr/>
            <p:nvPr/>
          </p:nvSpPr>
          <p:spPr>
            <a:xfrm>
              <a:off x="5485872" y="4157008"/>
              <a:ext cx="2848453" cy="646330"/>
            </a:xfrm>
            <a:prstGeom prst="borderCallout2">
              <a:avLst>
                <a:gd name="adj1" fmla="val 51398"/>
                <a:gd name="adj2" fmla="val -433"/>
                <a:gd name="adj3" fmla="val 51398"/>
                <a:gd name="adj4" fmla="val -13518"/>
                <a:gd name="adj5" fmla="val 160275"/>
                <a:gd name="adj6" fmla="val -37335"/>
              </a:avLst>
            </a:prstGeom>
            <a:ln w="2540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kern="0" dirty="0">
                  <a:latin typeface="微软雅黑" pitchFamily="34" charset="-122"/>
                  <a:ea typeface="微软雅黑" pitchFamily="34" charset="-122"/>
                  <a:cs typeface="????"/>
                </a:rPr>
                <a:t>实际参数（实参，</a:t>
              </a:r>
              <a:r>
                <a:rPr lang="en-US" altLang="zh-CN" kern="0" dirty="0">
                  <a:latin typeface="微软雅黑" pitchFamily="34" charset="-122"/>
                  <a:ea typeface="微软雅黑" pitchFamily="34" charset="-122"/>
                  <a:cs typeface="????"/>
                </a:rPr>
                <a:t>argument</a:t>
              </a:r>
              <a:r>
                <a:rPr lang="zh-CN" altLang="en-US" kern="0" dirty="0">
                  <a:latin typeface="微软雅黑" pitchFamily="34" charset="-122"/>
                  <a:ea typeface="微软雅黑" pitchFamily="34" charset="-122"/>
                  <a:cs typeface="????"/>
                </a:rPr>
                <a:t>）</a:t>
              </a: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3246598" y="5244504"/>
              <a:ext cx="1163022" cy="1588"/>
            </a:xfrm>
            <a:prstGeom prst="line">
              <a:avLst/>
            </a:prstGeom>
            <a:ln w="2540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cxnSp>
      </p:grpSp>
      <p:cxnSp>
        <p:nvCxnSpPr>
          <p:cNvPr id="6" name="直接箭头连接符 5"/>
          <p:cNvCxnSpPr/>
          <p:nvPr/>
        </p:nvCxnSpPr>
        <p:spPr bwMode="auto">
          <a:xfrm flipV="1">
            <a:off x="7450732" y="2291787"/>
            <a:ext cx="0" cy="20973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定义</a:t>
            </a:r>
            <a:r>
              <a:rPr lang="zh-CN" altLang="en-US" dirty="0"/>
              <a:t>和调用</a:t>
            </a:r>
            <a:r>
              <a:rPr lang="en-US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744731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78280" y="2780928"/>
            <a:ext cx="3528963" cy="1200329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(1, 10) </a:t>
            </a:r>
          </a:p>
          <a:p>
            <a:r>
              <a:rPr lang="en-US" altLang="zh-CN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(20, 37)</a:t>
            </a:r>
          </a:p>
          <a:p>
            <a:r>
              <a:rPr lang="en-US" altLang="zh-CN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(35, 49)</a:t>
            </a:r>
          </a:p>
        </p:txBody>
      </p:sp>
      <p:sp>
        <p:nvSpPr>
          <p:cNvPr id="39" name="矩形 38"/>
          <p:cNvSpPr/>
          <p:nvPr/>
        </p:nvSpPr>
        <p:spPr>
          <a:xfrm>
            <a:off x="3892992" y="2179231"/>
            <a:ext cx="5143504" cy="1938992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def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print_sum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(start, stop):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result = 0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for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in range(start, stop):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    result += </a:t>
            </a:r>
            <a:r>
              <a:rPr lang="en-US" altLang="zh-CN" sz="2000" b="1" dirty="0" err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i</a:t>
            </a:r>
            <a:endParaRPr lang="en-US" altLang="zh-CN" sz="2000" b="1" dirty="0">
              <a:solidFill>
                <a:schemeClr val="tx2"/>
              </a:solidFill>
              <a:latin typeface="Courier New" pitchFamily="49" charset="0"/>
              <a:ea typeface="宋体" charset="-122"/>
            </a:endParaRPr>
          </a:p>
          <a:p>
            <a:r>
              <a:rPr lang="en-US" altLang="zh-CN" sz="2000" b="1" dirty="0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    print 'Sum is', result</a:t>
            </a:r>
          </a:p>
          <a:p>
            <a:endParaRPr lang="en-US" altLang="zh-CN" sz="2000" b="1" dirty="0">
              <a:solidFill>
                <a:schemeClr val="tx2"/>
              </a:solidFill>
              <a:latin typeface="Courier New" pitchFamily="49" charset="0"/>
              <a:ea typeface="宋体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V="1">
            <a:off x="3107174" y="2548563"/>
            <a:ext cx="1214446" cy="55399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肘形连接符 61"/>
          <p:cNvCxnSpPr/>
          <p:nvPr/>
        </p:nvCxnSpPr>
        <p:spPr bwMode="auto">
          <a:xfrm flipV="1">
            <a:off x="2051720" y="1285860"/>
            <a:ext cx="4394076" cy="1643075"/>
          </a:xfrm>
          <a:prstGeom prst="bentConnector3">
            <a:avLst>
              <a:gd name="adj1" fmla="val 31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箭头连接符 63"/>
          <p:cNvCxnSpPr/>
          <p:nvPr/>
        </p:nvCxnSpPr>
        <p:spPr bwMode="auto">
          <a:xfrm rot="5400000">
            <a:off x="5905002" y="1825066"/>
            <a:ext cx="1080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肘形连接符 67"/>
          <p:cNvCxnSpPr/>
          <p:nvPr/>
        </p:nvCxnSpPr>
        <p:spPr bwMode="auto">
          <a:xfrm flipV="1">
            <a:off x="2736304" y="1750849"/>
            <a:ext cx="4860032" cy="1178087"/>
          </a:xfrm>
          <a:prstGeom prst="bentConnector3">
            <a:avLst>
              <a:gd name="adj1" fmla="val 82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 rot="5400000">
            <a:off x="7342089" y="2005095"/>
            <a:ext cx="510084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/>
          <p:nvPr/>
        </p:nvCxnSpPr>
        <p:spPr bwMode="auto">
          <a:xfrm flipH="1" flipV="1">
            <a:off x="2607108" y="3357565"/>
            <a:ext cx="2071702" cy="62369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函数调用的过程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850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7704" y="1241466"/>
            <a:ext cx="5760640" cy="13234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0" dirty="0" err="1">
                <a:solidFill>
                  <a:srgbClr val="7F0055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def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defaultParameters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(arg1,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arg2=2,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arg3=3):</a:t>
            </a:r>
            <a:endParaRPr lang="zh-CN" altLang="zh-CN" sz="2000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   </a:t>
            </a:r>
            <a:r>
              <a:rPr lang="en-US" altLang="zh-CN" sz="2000" b="1" kern="0" dirty="0">
                <a:solidFill>
                  <a:srgbClr val="7F0055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print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'arg1='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,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arg1</a:t>
            </a:r>
            <a:endParaRPr lang="zh-CN" altLang="zh-CN" sz="2000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   </a:t>
            </a:r>
            <a:r>
              <a:rPr lang="en-US" altLang="zh-CN" sz="2000" b="1" kern="0" dirty="0">
                <a:solidFill>
                  <a:srgbClr val="7F0055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print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'arg2='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,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arg2</a:t>
            </a:r>
            <a:endParaRPr lang="zh-CN" altLang="zh-CN" sz="2000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   </a:t>
            </a:r>
            <a:r>
              <a:rPr lang="en-US" altLang="zh-CN" sz="2000" b="1" kern="0" dirty="0">
                <a:solidFill>
                  <a:srgbClr val="7F0055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print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'arg3='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,</a:t>
            </a:r>
            <a:r>
              <a:rPr lang="en-US" altLang="zh-CN" sz="20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arg3</a:t>
            </a:r>
            <a:endParaRPr lang="zh-CN" altLang="zh-CN" sz="2000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55776" y="3306276"/>
            <a:ext cx="2900153" cy="40011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defaultParameters(10)</a:t>
            </a:r>
            <a:endParaRPr lang="zh-CN" altLang="zh-CN" sz="2000" kern="100"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8605" y="4447757"/>
            <a:ext cx="3339376" cy="40011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defaultParameters(10,</a:t>
            </a:r>
            <a:r>
              <a:rPr lang="en-US" altLang="zh-CN" sz="2000" kern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10)</a:t>
            </a:r>
            <a:endParaRPr lang="zh-CN" altLang="zh-CN" sz="2000" kern="100"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1437" y="5589240"/>
            <a:ext cx="3778599" cy="40011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defaultParameters(10,</a:t>
            </a:r>
            <a:r>
              <a:rPr lang="en-US" altLang="zh-CN" sz="2000" kern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10,</a:t>
            </a:r>
            <a:r>
              <a:rPr lang="en-US" altLang="zh-CN" sz="2000" kern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2000" ker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10)</a:t>
            </a:r>
            <a:endParaRPr lang="zh-CN" altLang="zh-CN" sz="2000" kern="100"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函数参数 </a:t>
            </a:r>
            <a:r>
              <a:rPr lang="en-US" altLang="zh-CN" dirty="0"/>
              <a:t>– </a:t>
            </a:r>
            <a:r>
              <a:rPr lang="zh-CN" altLang="en-US" dirty="0"/>
              <a:t>缺省参数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96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下箭头 8"/>
          <p:cNvSpPr/>
          <p:nvPr/>
        </p:nvSpPr>
        <p:spPr>
          <a:xfrm>
            <a:off x="2267743" y="4753112"/>
            <a:ext cx="648072" cy="490776"/>
          </a:xfrm>
          <a:prstGeom prst="downArrow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0"/>
              </a:spcAft>
            </a:pPr>
            <a:endParaRPr lang="zh-CN" altLang="en-US" kern="0">
              <a:solidFill>
                <a:srgbClr val="2F9956"/>
              </a:solidFill>
              <a:latin typeface="微软雅黑" pitchFamily="34" charset="-122"/>
              <a:ea typeface="微软雅黑" pitchFamily="34" charset="-122"/>
              <a:cs typeface="????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3" y="5386329"/>
            <a:ext cx="4045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函数调用完成后，返回数据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return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语句终止当前函数的执行</a:t>
            </a:r>
            <a:endParaRPr lang="en-US" altLang="zh-CN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return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后的语句将被忽略</a:t>
            </a: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	</a:t>
            </a:r>
          </a:p>
        </p:txBody>
      </p:sp>
      <p:sp>
        <p:nvSpPr>
          <p:cNvPr id="11" name="矩形 10"/>
          <p:cNvSpPr/>
          <p:nvPr/>
        </p:nvSpPr>
        <p:spPr>
          <a:xfrm>
            <a:off x="684213" y="1500175"/>
            <a:ext cx="7286660" cy="2677656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def</a:t>
            </a:r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sum(start, stop):</a:t>
            </a:r>
          </a:p>
          <a:p>
            <a:pPr lvl="0"/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result = 0</a:t>
            </a:r>
          </a:p>
          <a:p>
            <a:pPr lvl="0"/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for</a:t>
            </a:r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400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i</a:t>
            </a:r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in</a:t>
            </a:r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range(start, stop + 1):</a:t>
            </a:r>
          </a:p>
          <a:p>
            <a:pPr lvl="0"/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    result += </a:t>
            </a:r>
            <a:r>
              <a:rPr lang="en-US" altLang="zh-CN" sz="2400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i</a:t>
            </a:r>
            <a:endParaRPr lang="en-US" altLang="zh-CN" sz="2400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lvl="0"/>
            <a:endParaRPr lang="en-US" altLang="zh-CN" sz="2400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lvl="0"/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sz="2400" b="1" dirty="0">
                <a:solidFill>
                  <a:srgbClr val="800000"/>
                </a:solidFill>
                <a:latin typeface="Courier New" pitchFamily="49" charset="0"/>
                <a:ea typeface="宋体" charset="-122"/>
              </a:rPr>
              <a:t>return</a:t>
            </a:r>
            <a:r>
              <a:rPr lang="en-US" altLang="zh-CN" sz="2400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result</a:t>
            </a:r>
          </a:p>
          <a:p>
            <a:pPr lvl="0"/>
            <a:endParaRPr lang="en-US" altLang="zh-CN" sz="2400" b="1" dirty="0">
              <a:solidFill>
                <a:srgbClr val="800000"/>
              </a:solidFill>
              <a:latin typeface="Courier New" pitchFamily="49" charset="0"/>
              <a:ea typeface="宋体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358429" y="3915933"/>
            <a:ext cx="2786082" cy="6463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有返回值的函数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12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5576" y="1316037"/>
            <a:ext cx="3600400" cy="3841155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globalVar</a:t>
            </a: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= 1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def f1():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</a:t>
            </a:r>
            <a:r>
              <a:rPr lang="en-US" altLang="zh-CN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localVar</a:t>
            </a: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= 2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print </a:t>
            </a:r>
            <a:r>
              <a:rPr lang="en-US" altLang="zh-CN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globalVar</a:t>
            </a: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print </a:t>
            </a:r>
            <a:r>
              <a:rPr lang="en-US" altLang="zh-CN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localVar</a:t>
            </a: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f1()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print </a:t>
            </a:r>
            <a:r>
              <a:rPr lang="en-US" altLang="zh-CN" b="1" dirty="0" err="1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globalVar</a:t>
            </a: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print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ea typeface="宋体" charset="-122"/>
              </a:rPr>
              <a:t>localVar</a:t>
            </a:r>
            <a:endParaRPr lang="en-US" altLang="zh-CN" b="1" dirty="0">
              <a:solidFill>
                <a:srgbClr val="FF0000"/>
              </a:solidFill>
              <a:latin typeface="Courier New" pitchFamily="49" charset="0"/>
              <a:ea typeface="宋体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函数 </a:t>
            </a:r>
            <a:r>
              <a:rPr lang="en-US" altLang="zh-CN" dirty="0"/>
              <a:t>– </a:t>
            </a:r>
            <a:r>
              <a:rPr lang="zh-CN" altLang="en-US" dirty="0"/>
              <a:t>变量作用域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368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81000" y="1143000"/>
            <a:ext cx="8458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局部变量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只能在程序的特定部分使用的变量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函数内部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全局变量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为整个程序所使用的变量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所有函数均可以使用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变量作用域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96888" y="1628801"/>
            <a:ext cx="2695564" cy="3684599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x = 1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def f1():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x = 2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print x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f1()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print x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572000" y="1628801"/>
            <a:ext cx="3240360" cy="3684599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x = 1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def increase():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global x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x = x + 1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    print x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endParaRPr lang="en-US" altLang="zh-CN" b="1" dirty="0">
              <a:solidFill>
                <a:srgbClr val="003468"/>
              </a:solidFill>
              <a:latin typeface="Courier New" pitchFamily="49" charset="0"/>
              <a:ea typeface="宋体" charset="-122"/>
            </a:endParaRP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increase()</a:t>
            </a:r>
          </a:p>
          <a:p>
            <a:pPr marL="0" marR="0" indent="0" defTabSz="914400" latinLnBrk="0">
              <a:lnSpc>
                <a:spcPct val="100000"/>
              </a:lnSpc>
              <a:buClr>
                <a:schemeClr val="hlink"/>
              </a:buClr>
              <a:buSzTx/>
              <a:buFont typeface="Monotype Sorts" pitchFamily="2" charset="2"/>
              <a:buNone/>
              <a:tabLst/>
              <a:defRPr/>
            </a:pPr>
            <a:r>
              <a:rPr lang="en-US" altLang="zh-CN" b="1" dirty="0">
                <a:solidFill>
                  <a:srgbClr val="003468"/>
                </a:solidFill>
                <a:latin typeface="Courier New" pitchFamily="49" charset="0"/>
                <a:ea typeface="宋体" charset="-122"/>
              </a:rPr>
              <a:t>print 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变量作用域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2266066" y="56612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没有</a:t>
            </a:r>
            <a:r>
              <a:rPr lang="en-US" altLang="zh-CN" dirty="0"/>
              <a:t>global</a:t>
            </a:r>
            <a:r>
              <a:rPr lang="zh-CN" altLang="en-US" dirty="0"/>
              <a:t>语句，是不可能为定义在函数外的变量赋值的。</a:t>
            </a:r>
          </a:p>
        </p:txBody>
      </p:sp>
    </p:spTree>
    <p:extLst>
      <p:ext uri="{BB962C8B-B14F-4D97-AF65-F5344CB8AC3E}">
        <p14:creationId xmlns:p14="http://schemas.microsoft.com/office/powerpoint/2010/main" val="50111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教程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基础教程：</a:t>
            </a:r>
            <a:r>
              <a:rPr lang="en-US" altLang="zh-CN" dirty="0">
                <a:hlinkClick r:id="rId2"/>
              </a:rPr>
              <a:t>http://www.runoob.com/python/python-tutorial.html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入门指南：</a:t>
            </a:r>
            <a:r>
              <a:rPr lang="en-US" altLang="zh-CN" dirty="0">
                <a:hlinkClick r:id="rId3"/>
              </a:rPr>
              <a:t>http://www.pythondoc.com/pythontutorial3/index.html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https://docs.python.org/3/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0470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函数的优点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代码可重用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提高开发效率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减少重复编码</a:t>
            </a:r>
          </a:p>
          <a:p>
            <a:pPr>
              <a:lnSpc>
                <a:spcPct val="120000"/>
              </a:lnSpc>
            </a:pPr>
            <a:r>
              <a:rPr lang="zh-CN" altLang="en-US" sz="2000" dirty="0"/>
              <a:t>代码更简洁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函数功能相对独立，功能单一</a:t>
            </a:r>
            <a:endParaRPr lang="en-US" altLang="zh-CN" sz="1800" dirty="0"/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结构清晰，可读性好</a:t>
            </a:r>
            <a:endParaRPr lang="zh-CN" altLang="en-US" sz="2000" b="1" dirty="0">
              <a:cs typeface="+mn-cs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/>
              <a:t>编程更容易把握</a:t>
            </a:r>
          </a:p>
          <a:p>
            <a:pPr lvl="1">
              <a:lnSpc>
                <a:spcPct val="120000"/>
              </a:lnSpc>
            </a:pPr>
            <a:r>
              <a:rPr lang="zh-CN" altLang="en-US" sz="1800" dirty="0"/>
              <a:t>复杂程序分解成较小部件</a:t>
            </a:r>
            <a:endParaRPr lang="en-US" altLang="zh-CN" sz="1800" dirty="0"/>
          </a:p>
          <a:p>
            <a:pPr marL="342900" lvl="1" indent="-342900">
              <a:lnSpc>
                <a:spcPct val="120000"/>
              </a:lnSpc>
              <a:buClr>
                <a:schemeClr val="hlink"/>
              </a:buClr>
              <a:buFont typeface="Wingdings" pitchFamily="2" charset="2"/>
              <a:buChar char="v"/>
            </a:pPr>
            <a:r>
              <a:rPr lang="zh-CN" altLang="en-US" sz="2000" b="1" dirty="0">
                <a:cs typeface="+mn-cs"/>
              </a:rPr>
              <a:t>封装与信息隐藏</a:t>
            </a:r>
          </a:p>
          <a:p>
            <a:pPr>
              <a:lnSpc>
                <a:spcPct val="12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5717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43001" y="2533650"/>
            <a:ext cx="6542485" cy="1123951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/>
                <a:ea typeface="微软雅黑"/>
                <a:cs typeface="微软雅黑"/>
              </a:rPr>
              <a:t>文件操作</a:t>
            </a:r>
            <a:endParaRPr lang="ko-KR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4295" y="6239054"/>
            <a:ext cx="28623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94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Python</a:t>
            </a:r>
            <a:r>
              <a:rPr lang="zh-CN" altLang="en-US" b="1" dirty="0"/>
              <a:t>文件操作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charset="2"/>
              <a:buChar char="n"/>
            </a:pPr>
            <a:r>
              <a:rPr lang="zh-CN" altLang="en-US" b="1" dirty="0"/>
              <a:t>打开或创建文件：</a:t>
            </a:r>
            <a:r>
              <a:rPr lang="en-US" altLang="zh-CN" b="1" dirty="0"/>
              <a:t>f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open(filename,</a:t>
            </a:r>
            <a:r>
              <a:rPr lang="zh-CN" altLang="en-US" b="1" dirty="0"/>
              <a:t> </a:t>
            </a:r>
            <a:r>
              <a:rPr lang="en-US" altLang="zh-CN" b="1" dirty="0"/>
              <a:t>mode)</a:t>
            </a:r>
            <a:endParaRPr lang="zh-CN" altLang="en-US" b="1" dirty="0"/>
          </a:p>
          <a:p>
            <a:pPr lvl="1"/>
            <a:r>
              <a:rPr lang="zh-CN" altLang="en-US" b="1" dirty="0"/>
              <a:t>打开文件方式：</a:t>
            </a:r>
            <a:r>
              <a:rPr lang="en-US" altLang="zh-CN" b="1" dirty="0"/>
              <a:t>r/w/a</a:t>
            </a:r>
            <a:r>
              <a:rPr lang="zh-CN" altLang="en-US" b="1" dirty="0"/>
              <a:t> 读</a:t>
            </a:r>
            <a:r>
              <a:rPr lang="en-US" altLang="zh-CN" b="1" dirty="0"/>
              <a:t>/</a:t>
            </a:r>
            <a:r>
              <a:rPr lang="zh-CN" altLang="en-US" b="1" dirty="0"/>
              <a:t>写</a:t>
            </a:r>
            <a:r>
              <a:rPr lang="en-US" altLang="zh-CN" b="1" dirty="0"/>
              <a:t>/</a:t>
            </a:r>
            <a:r>
              <a:rPr lang="zh-CN" altLang="en-US" b="1" dirty="0"/>
              <a:t>追加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关闭文件：</a:t>
            </a:r>
            <a:r>
              <a:rPr lang="en-US" altLang="zh-CN" b="1" dirty="0" err="1"/>
              <a:t>f.close</a:t>
            </a:r>
            <a:r>
              <a:rPr lang="en-US" altLang="zh-CN" b="1" dirty="0"/>
              <a:t>()</a:t>
            </a:r>
            <a:endParaRPr lang="zh-CN" altLang="en-US" b="1" dirty="0"/>
          </a:p>
          <a:p>
            <a:pPr lvl="1"/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04864"/>
            <a:ext cx="3816424" cy="33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140968"/>
            <a:ext cx="3330424" cy="4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6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n"/>
            </a:pPr>
            <a:r>
              <a:rPr lang="zh-CN" altLang="en-US" b="1" dirty="0"/>
              <a:t>读文件内容：</a:t>
            </a:r>
            <a:endParaRPr lang="en-US" altLang="zh-CN" b="1" dirty="0"/>
          </a:p>
          <a:p>
            <a:pPr lvl="1">
              <a:buFont typeface="Wingdings" charset="2"/>
              <a:buChar char="n"/>
            </a:pPr>
            <a:r>
              <a:rPr lang="en-US" altLang="zh-CN" b="1" dirty="0" err="1"/>
              <a:t>str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 err="1"/>
              <a:t>f.read</a:t>
            </a:r>
            <a:r>
              <a:rPr lang="en-US" altLang="zh-CN" b="1" dirty="0"/>
              <a:t>():</a:t>
            </a:r>
            <a:r>
              <a:rPr lang="zh-CN" altLang="en-US" b="1" dirty="0"/>
              <a:t>所有内容到一个字符串</a:t>
            </a:r>
            <a:endParaRPr lang="en-US" altLang="zh-CN" b="1" dirty="0"/>
          </a:p>
          <a:p>
            <a:pPr lvl="1">
              <a:buFont typeface="Wingdings" charset="2"/>
              <a:buChar char="n"/>
            </a:pPr>
            <a:r>
              <a:rPr lang="en-US" altLang="zh-CN" b="1" dirty="0" err="1"/>
              <a:t>str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 err="1"/>
              <a:t>f.readlines</a:t>
            </a:r>
            <a:r>
              <a:rPr lang="en-US" altLang="zh-CN" b="1" dirty="0"/>
              <a:t>()</a:t>
            </a:r>
            <a:r>
              <a:rPr lang="zh-CN" altLang="en-US" b="1" dirty="0"/>
              <a:t>：字符串列表</a:t>
            </a:r>
            <a:endParaRPr lang="en-US" altLang="zh-CN" b="1" dirty="0"/>
          </a:p>
          <a:p>
            <a:pPr lvl="1">
              <a:buFont typeface="Wingdings" charset="2"/>
              <a:buChar char="n"/>
            </a:pPr>
            <a:endParaRPr lang="en-US" altLang="zh-CN" b="1" dirty="0"/>
          </a:p>
          <a:p>
            <a:pPr>
              <a:buFont typeface="Wingdings" charset="2"/>
              <a:buChar char="n"/>
            </a:pPr>
            <a:r>
              <a:rPr lang="zh-CN" altLang="en-US" b="1" dirty="0"/>
              <a:t>逐行读取</a:t>
            </a:r>
            <a:endParaRPr lang="en-US" altLang="zh-CN" b="1" dirty="0"/>
          </a:p>
          <a:p>
            <a:pPr lvl="1">
              <a:buFont typeface="Wingdings" charset="2"/>
              <a:buChar char="n"/>
            </a:pPr>
            <a:r>
              <a:rPr lang="en-US" altLang="zh-CN" b="1" dirty="0"/>
              <a:t>f = open(“abc.txt”)</a:t>
            </a:r>
          </a:p>
          <a:p>
            <a:pPr lvl="1">
              <a:buFont typeface="Wingdings" charset="2"/>
              <a:buChar char="n"/>
            </a:pPr>
            <a:r>
              <a:rPr lang="en-US" altLang="zh-CN" b="1" dirty="0"/>
              <a:t>for line in f:</a:t>
            </a:r>
          </a:p>
          <a:p>
            <a:pPr lvl="2">
              <a:buFont typeface="Wingdings" charset="2"/>
              <a:buChar char="n"/>
            </a:pPr>
            <a:r>
              <a:rPr lang="en-US" altLang="zh-CN" b="1" dirty="0"/>
              <a:t>print (line)</a:t>
            </a:r>
          </a:p>
          <a:p>
            <a:pPr>
              <a:buFont typeface="Wingdings" charset="2"/>
              <a:buChar char="n"/>
            </a:pPr>
            <a:endParaRPr lang="en-US" altLang="zh-CN" b="1" dirty="0"/>
          </a:p>
          <a:p>
            <a:pPr lvl="2">
              <a:buFont typeface="Wingdings" charset="2"/>
              <a:buChar char="n"/>
            </a:pPr>
            <a:endParaRPr lang="zh-CN" altLang="en-US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8807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open(filename,</a:t>
            </a:r>
            <a:r>
              <a:rPr lang="zh-CN" altLang="en-US" b="1" dirty="0"/>
              <a:t> </a:t>
            </a:r>
            <a:r>
              <a:rPr lang="en-US" altLang="zh-CN" b="1" dirty="0"/>
              <a:t>‘w’)</a:t>
            </a:r>
            <a:endParaRPr lang="zh-CN" altLang="en-US" b="1" dirty="0"/>
          </a:p>
          <a:p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b="1" dirty="0"/>
              <a:t>f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open(filename,</a:t>
            </a:r>
            <a:r>
              <a:rPr lang="zh-CN" altLang="en-US" b="1" dirty="0"/>
              <a:t> </a:t>
            </a:r>
            <a:r>
              <a:rPr lang="en-US" altLang="zh-CN" b="1" dirty="0"/>
              <a:t>‘a’)</a:t>
            </a:r>
            <a:endParaRPr lang="zh-CN" altLang="en-US" b="1" dirty="0"/>
          </a:p>
          <a:p>
            <a:endParaRPr lang="zh-CN" altLang="en-US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写文件：</a:t>
            </a:r>
            <a:r>
              <a:rPr lang="en-US" altLang="zh-CN" b="1" dirty="0" err="1">
                <a:solidFill>
                  <a:schemeClr val="tx1"/>
                </a:solidFill>
              </a:rPr>
              <a:t>f.write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 err="1">
                <a:solidFill>
                  <a:schemeClr val="tx1"/>
                </a:solidFill>
              </a:rPr>
              <a:t>str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  <a:p>
            <a:endParaRPr lang="zh-CN" altLang="en-US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删除文件：</a:t>
            </a:r>
            <a:r>
              <a:rPr lang="en-US" altLang="zh-CN" b="1" dirty="0" err="1">
                <a:solidFill>
                  <a:schemeClr val="tx1"/>
                </a:solidFill>
              </a:rPr>
              <a:t>os.remove</a:t>
            </a:r>
            <a:r>
              <a:rPr lang="en-US" altLang="zh-CN" b="1" dirty="0">
                <a:solidFill>
                  <a:schemeClr val="tx1"/>
                </a:solidFill>
              </a:rPr>
              <a:t>(filename)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27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/>
              <a:t>Python</a:t>
            </a:r>
            <a:r>
              <a:rPr lang="zh-CN" altLang="en-US" sz="4000" b="1" dirty="0"/>
              <a:t>文件操作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创建文件夹：</a:t>
            </a:r>
            <a:r>
              <a:rPr lang="en-US" altLang="zh-CN" b="1" dirty="0">
                <a:solidFill>
                  <a:schemeClr val="tx1"/>
                </a:solidFill>
              </a:rPr>
              <a:t>import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os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创建单一文件夹</a:t>
            </a:r>
          </a:p>
          <a:p>
            <a:pPr lvl="1"/>
            <a:endParaRPr lang="en-US" altLang="zh-CN" b="1" dirty="0">
              <a:solidFill>
                <a:schemeClr val="tx1"/>
              </a:solidFill>
            </a:endParaRPr>
          </a:p>
          <a:p>
            <a:pPr lvl="1"/>
            <a:endParaRPr lang="zh-CN" altLang="en-US" b="1" dirty="0">
              <a:solidFill>
                <a:schemeClr val="tx1"/>
              </a:solidFill>
            </a:endParaRPr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递归创建文件夹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48" y="2276872"/>
            <a:ext cx="2831748" cy="563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21" y="3933056"/>
            <a:ext cx="2828653" cy="5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1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简单练习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b="1" dirty="0">
                <a:solidFill>
                  <a:schemeClr val="tx1"/>
                </a:solidFill>
              </a:rPr>
              <a:t>在</a:t>
            </a:r>
            <a:r>
              <a:rPr lang="en-US" altLang="zh-CN" b="1" dirty="0">
                <a:solidFill>
                  <a:schemeClr val="tx1"/>
                </a:solidFill>
              </a:rPr>
              <a:t>C</a:t>
            </a:r>
            <a:r>
              <a:rPr lang="zh-CN" altLang="en-US" b="1" dirty="0">
                <a:solidFill>
                  <a:schemeClr val="tx1"/>
                </a:solidFill>
              </a:rPr>
              <a:t>盘根目录（</a:t>
            </a:r>
            <a:r>
              <a:rPr lang="en-US" altLang="zh-CN" b="1" dirty="0">
                <a:solidFill>
                  <a:schemeClr val="tx1"/>
                </a:solidFill>
              </a:rPr>
              <a:t>C:/</a:t>
            </a:r>
            <a:r>
              <a:rPr lang="zh-CN" altLang="en-US" b="1" dirty="0">
                <a:solidFill>
                  <a:schemeClr val="tx1"/>
                </a:solidFill>
              </a:rPr>
              <a:t>）新建一个文件夹，名字叫</a:t>
            </a:r>
            <a:r>
              <a:rPr lang="en-US" altLang="zh-CN" b="1" dirty="0" err="1">
                <a:solidFill>
                  <a:schemeClr val="tx1"/>
                </a:solidFill>
              </a:rPr>
              <a:t>pythontest</a:t>
            </a:r>
            <a:r>
              <a:rPr lang="zh-CN" altLang="en-US" b="1" dirty="0">
                <a:solidFill>
                  <a:schemeClr val="tx1"/>
                </a:solidFill>
              </a:rPr>
              <a:t>，在文件夹中新建一个文件</a:t>
            </a:r>
            <a:r>
              <a:rPr lang="en-US" altLang="zh-CN" b="1" dirty="0">
                <a:solidFill>
                  <a:schemeClr val="tx1"/>
                </a:solidFill>
              </a:rPr>
              <a:t>test.txt</a:t>
            </a:r>
            <a:r>
              <a:rPr lang="zh-CN" altLang="en-US" b="1" dirty="0">
                <a:solidFill>
                  <a:schemeClr val="tx1"/>
                </a:solidFill>
              </a:rPr>
              <a:t>，并在文件中写入，</a:t>
            </a:r>
            <a:r>
              <a:rPr lang="en-US" altLang="zh-CN" b="1" dirty="0">
                <a:solidFill>
                  <a:schemeClr val="tx1"/>
                </a:solidFill>
              </a:rPr>
              <a:t>Hello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World</a:t>
            </a:r>
            <a:endParaRPr lang="zh-CN" altLang="en-US" b="1" dirty="0">
              <a:solidFill>
                <a:schemeClr val="tx1"/>
              </a:solidFill>
            </a:endParaRPr>
          </a:p>
          <a:p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3628" y="2852936"/>
            <a:ext cx="6696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import </a:t>
            </a:r>
            <a:r>
              <a:rPr lang="en-US" altLang="zh-CN" sz="2800" dirty="0" err="1"/>
              <a:t>os</a:t>
            </a:r>
            <a:endParaRPr lang="en-US" altLang="zh-CN" sz="2800" dirty="0"/>
          </a:p>
          <a:p>
            <a:r>
              <a:rPr lang="en-US" altLang="zh-CN" sz="2800" dirty="0"/>
              <a:t>folder = "c:\\pythontest"</a:t>
            </a:r>
          </a:p>
          <a:p>
            <a:r>
              <a:rPr lang="en-US" altLang="zh-CN" sz="2800" dirty="0"/>
              <a:t>if(not </a:t>
            </a:r>
            <a:r>
              <a:rPr lang="en-US" altLang="zh-CN" sz="2800" dirty="0" err="1"/>
              <a:t>os.path.exists</a:t>
            </a:r>
            <a:r>
              <a:rPr lang="en-US" altLang="zh-CN" sz="2800" dirty="0"/>
              <a:t>(folder)):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 err="1"/>
              <a:t>os.mkdir</a:t>
            </a:r>
            <a:r>
              <a:rPr lang="en-US" altLang="zh-CN" sz="2800" dirty="0"/>
              <a:t>(folder)</a:t>
            </a:r>
          </a:p>
          <a:p>
            <a:r>
              <a:rPr lang="en-US" altLang="zh-CN" sz="2800" dirty="0"/>
              <a:t>f = open("c:\\</a:t>
            </a:r>
            <a:r>
              <a:rPr lang="en-US" altLang="zh-CN" sz="2800" dirty="0" err="1"/>
              <a:t>pythontest</a:t>
            </a:r>
            <a:r>
              <a:rPr lang="en-US" altLang="zh-CN" sz="2800" dirty="0"/>
              <a:t>\\</a:t>
            </a:r>
            <a:r>
              <a:rPr lang="en-US" altLang="zh-CN" sz="2800" dirty="0" err="1"/>
              <a:t>test.txt",'w</a:t>
            </a:r>
            <a:r>
              <a:rPr lang="en-US" altLang="zh-CN" sz="2800" dirty="0"/>
              <a:t>')</a:t>
            </a:r>
          </a:p>
          <a:p>
            <a:r>
              <a:rPr lang="en-US" altLang="zh-CN" sz="2800" dirty="0" err="1"/>
              <a:t>f.write</a:t>
            </a:r>
            <a:r>
              <a:rPr lang="en-US" altLang="zh-CN" sz="2800" dirty="0"/>
              <a:t>("Hello World!")</a:t>
            </a:r>
          </a:p>
          <a:p>
            <a:r>
              <a:rPr lang="en-US" altLang="zh-CN" sz="2800" dirty="0" err="1"/>
              <a:t>f.close</a:t>
            </a:r>
            <a:r>
              <a:rPr lang="en-US" altLang="zh-CN" sz="2800" dirty="0"/>
              <a:t>()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79373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Csv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880320"/>
          </a:xfrm>
        </p:spPr>
        <p:txBody>
          <a:bodyPr/>
          <a:lstStyle/>
          <a:p>
            <a:r>
              <a:rPr lang="zh-CN" altLang="en-US" dirty="0"/>
              <a:t>举例：读入</a:t>
            </a:r>
            <a:r>
              <a:rPr lang="en-US" altLang="zh-CN" dirty="0"/>
              <a:t>CSV</a:t>
            </a:r>
            <a:r>
              <a:rPr lang="zh-CN" altLang="en-US" dirty="0"/>
              <a:t>，变成以</a:t>
            </a:r>
            <a:r>
              <a:rPr lang="en-US" altLang="zh-CN" dirty="0"/>
              <a:t>TAB</a:t>
            </a:r>
            <a:r>
              <a:rPr lang="zh-CN" altLang="en-US" dirty="0"/>
              <a:t>为分隔文件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6675F-E523-EB48-85A5-7596B501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6192688" cy="42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11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/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2201239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学生的属性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06552" y="1143001"/>
            <a:ext cx="1944216" cy="4953000"/>
          </a:xfrm>
        </p:spPr>
        <p:txBody>
          <a:bodyPr/>
          <a:lstStyle/>
          <a:p>
            <a:r>
              <a:rPr lang="zh-CN" altLang="en-US" sz="2400" b="0" dirty="0"/>
              <a:t>姓名：</a:t>
            </a:r>
            <a:endParaRPr lang="en-US" altLang="zh-CN" sz="2400" b="0" dirty="0"/>
          </a:p>
          <a:p>
            <a:r>
              <a:rPr lang="zh-CN" altLang="en-US" sz="2400" b="0" dirty="0"/>
              <a:t>性别：</a:t>
            </a:r>
            <a:endParaRPr lang="en-US" altLang="zh-CN" sz="2400" b="0" dirty="0"/>
          </a:p>
          <a:p>
            <a:r>
              <a:rPr lang="zh-CN" altLang="en-US" sz="2400" b="0" dirty="0"/>
              <a:t>年龄：</a:t>
            </a:r>
            <a:endParaRPr lang="en-US" altLang="zh-CN" sz="2400" b="0" dirty="0"/>
          </a:p>
          <a:p>
            <a:r>
              <a:rPr lang="zh-CN" altLang="en-US" sz="2400" b="0" dirty="0"/>
              <a:t>身高：</a:t>
            </a:r>
            <a:endParaRPr lang="en-US" altLang="zh-CN" sz="2400" b="0" dirty="0"/>
          </a:p>
          <a:p>
            <a:r>
              <a:rPr lang="zh-CN" altLang="en-US" sz="2400" b="0" dirty="0"/>
              <a:t>体重：</a:t>
            </a:r>
            <a:endParaRPr lang="en-US" altLang="zh-CN" sz="2400" b="0" dirty="0"/>
          </a:p>
          <a:p>
            <a:r>
              <a:rPr lang="zh-CN" altLang="en-US" sz="2400" b="0" dirty="0"/>
              <a:t>籍贯：</a:t>
            </a:r>
            <a:endParaRPr lang="en-US" altLang="zh-CN" sz="2400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0" y="1143001"/>
            <a:ext cx="2062864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400" b="0" dirty="0"/>
              <a:t>小明</a:t>
            </a:r>
            <a:endParaRPr lang="en-US" altLang="zh-CN" sz="2400" b="0" dirty="0"/>
          </a:p>
          <a:p>
            <a:pPr marL="0" indent="0">
              <a:buNone/>
            </a:pPr>
            <a:r>
              <a:rPr lang="en-US" altLang="en-US" sz="2400" b="0" dirty="0"/>
              <a:t>男</a:t>
            </a:r>
            <a:endParaRPr lang="en-US" altLang="zh-CN" sz="2400" b="0" dirty="0"/>
          </a:p>
          <a:p>
            <a:pPr marL="0" indent="0">
              <a:buNone/>
            </a:pPr>
            <a:r>
              <a:rPr lang="zh-CN" altLang="zh-CN" sz="2400" b="0" dirty="0"/>
              <a:t>1</a:t>
            </a:r>
            <a:r>
              <a:rPr lang="en-US" altLang="zh-CN" sz="2400" b="0" dirty="0"/>
              <a:t>5</a:t>
            </a:r>
          </a:p>
          <a:p>
            <a:pPr marL="0" indent="0">
              <a:buNone/>
            </a:pPr>
            <a:r>
              <a:rPr lang="en-US" altLang="zh-CN" sz="2400" b="0" dirty="0"/>
              <a:t>1.48</a:t>
            </a:r>
          </a:p>
          <a:p>
            <a:pPr marL="0" indent="0">
              <a:buNone/>
            </a:pPr>
            <a:r>
              <a:rPr lang="zh-CN" altLang="zh-CN" sz="2400" b="0" dirty="0"/>
              <a:t>4</a:t>
            </a:r>
            <a:r>
              <a:rPr lang="en-US" altLang="zh-CN" sz="2400" b="0" dirty="0"/>
              <a:t>3.2</a:t>
            </a:r>
          </a:p>
          <a:p>
            <a:pPr marL="0" indent="0">
              <a:buNone/>
            </a:pPr>
            <a:r>
              <a:rPr lang="zh-CN" altLang="en-US" sz="2400" b="0" dirty="0"/>
              <a:t>江苏</a:t>
            </a:r>
            <a:endParaRPr lang="en-US" altLang="zh-CN" sz="24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7" y="1143001"/>
            <a:ext cx="1579220" cy="46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部分</a:t>
            </a:r>
            <a:r>
              <a:rPr lang="en-US" altLang="zh-CN" dirty="0"/>
              <a:t>slides</a:t>
            </a:r>
            <a:r>
              <a:rPr lang="zh-CN" altLang="en-US" dirty="0"/>
              <a:t>来自哈工大车万翔老师！</a:t>
            </a:r>
            <a:endParaRPr lang="en-US" altLang="zh-CN" dirty="0"/>
          </a:p>
          <a:p>
            <a:r>
              <a:rPr lang="zh-CN" altLang="en-US" dirty="0"/>
              <a:t>特此声明和感谢！</a:t>
            </a:r>
          </a:p>
        </p:txBody>
      </p:sp>
    </p:spTree>
    <p:extLst>
      <p:ext uri="{BB962C8B-B14F-4D97-AF65-F5344CB8AC3E}">
        <p14:creationId xmlns:p14="http://schemas.microsoft.com/office/powerpoint/2010/main" val="18641740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字符串（</a:t>
            </a:r>
            <a:r>
              <a:rPr lang="en-US" altLang="zh-CN" sz="2000" dirty="0"/>
              <a:t>String</a:t>
            </a:r>
            <a:r>
              <a:rPr lang="zh-CN" altLang="en-US" sz="2000" dirty="0"/>
              <a:t>）是一个字符的序列</a:t>
            </a:r>
            <a:endParaRPr lang="en-US" altLang="zh-CN" sz="2000" dirty="0"/>
          </a:p>
          <a:p>
            <a:r>
              <a:rPr lang="zh-CN" altLang="en-US" sz="2000" dirty="0"/>
              <a:t>使用成对的单引号或双引号括起来</a:t>
            </a:r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zh-CN" altLang="en-US" sz="2000" dirty="0"/>
              <a:t>或者三引号（</a:t>
            </a:r>
            <a:r>
              <a:rPr lang="en-US" altLang="zh-CN" sz="2000" dirty="0"/>
              <a:t>"""</a:t>
            </a:r>
            <a:r>
              <a:rPr lang="zh-CN" altLang="en-US" sz="2000" dirty="0"/>
              <a:t>或</a:t>
            </a:r>
            <a:r>
              <a:rPr lang="en-US" altLang="zh-CN" sz="2000" dirty="0"/>
              <a:t>'''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sz="1800" dirty="0"/>
              <a:t>保留字符串中的</a:t>
            </a:r>
            <a:r>
              <a:rPr lang="zh-CN" altLang="en-US" sz="1800" dirty="0"/>
              <a:t>全部</a:t>
            </a:r>
            <a:r>
              <a:rPr lang="en-US" sz="1800" dirty="0"/>
              <a:t>格式信息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57907"/>
            <a:ext cx="2160240" cy="112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5" y="1988840"/>
            <a:ext cx="3363115" cy="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3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基本的字符串</a:t>
            </a:r>
            <a:r>
              <a:rPr lang="zh-CN" altLang="en-US" dirty="0"/>
              <a:t>运算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长度 （</a:t>
            </a:r>
            <a:r>
              <a:rPr lang="en-US" altLang="zh-CN" sz="2000" dirty="0" err="1">
                <a:solidFill>
                  <a:srgbClr val="0B85FF"/>
                </a:solidFill>
              </a:rPr>
              <a:t>len</a:t>
            </a:r>
            <a:r>
              <a:rPr lang="en-US" altLang="zh-CN" sz="2000" dirty="0"/>
              <a:t>( ) </a:t>
            </a:r>
            <a:r>
              <a:rPr lang="en-US" altLang="en-US" sz="2000" dirty="0"/>
              <a:t>函数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endParaRPr lang="en-US" altLang="zh-CN" sz="2000" dirty="0"/>
          </a:p>
          <a:p>
            <a:r>
              <a:rPr lang="zh-CN" altLang="en-US" sz="2000" dirty="0"/>
              <a:t>拼接（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重复</a:t>
            </a:r>
            <a:r>
              <a:rPr lang="en-US" sz="2000" dirty="0"/>
              <a:t>（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528450"/>
            <a:ext cx="4608512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3441644"/>
            <a:ext cx="5904656" cy="130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5654482"/>
            <a:ext cx="5547953" cy="6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成员运算符（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判断一个字符串是否是另一个字符串的子串</a:t>
            </a:r>
            <a:endParaRPr lang="en-US" altLang="zh-CN" sz="2400" dirty="0"/>
          </a:p>
          <a:p>
            <a:pPr lvl="1"/>
            <a:r>
              <a:rPr lang="en-US" sz="2000" dirty="0" err="1"/>
              <a:t>返回值：</a:t>
            </a:r>
            <a:r>
              <a:rPr lang="en-US" sz="2000" dirty="0" err="1">
                <a:solidFill>
                  <a:srgbClr val="FF0000"/>
                </a:solidFill>
              </a:rPr>
              <a:t>True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或者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81" y="2328940"/>
            <a:ext cx="5904656" cy="37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/>
              <a:t> 语句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枚举字符串的每个字符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18" y="1756013"/>
            <a:ext cx="4034766" cy="44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编写</a:t>
            </a:r>
            <a:r>
              <a:rPr lang="en-US" altLang="zh-CN" sz="2400" dirty="0"/>
              <a:t> </a:t>
            </a:r>
            <a:r>
              <a:rPr lang="en-US" altLang="zh-CN" sz="2400" dirty="0" err="1"/>
              <a:t>vowels_count</a:t>
            </a:r>
            <a:r>
              <a:rPr lang="en-US" altLang="zh-CN" sz="2400" dirty="0"/>
              <a:t> </a:t>
            </a:r>
            <a:r>
              <a:rPr lang="zh-CN" altLang="en-US" sz="2400" dirty="0"/>
              <a:t>函数</a:t>
            </a:r>
            <a:r>
              <a:rPr lang="en-US" altLang="zh-CN" sz="2400" dirty="0"/>
              <a:t>，</a:t>
            </a:r>
            <a:r>
              <a:rPr lang="en-US" altLang="en-US" sz="2400" dirty="0"/>
              <a:t>计算一个字符串中元音字母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aeiou</a:t>
            </a:r>
            <a:r>
              <a:rPr lang="zh-CN" altLang="en-US" sz="2400" dirty="0"/>
              <a:t>或</a:t>
            </a:r>
            <a:r>
              <a:rPr lang="en-US" altLang="zh-CN" sz="2400" dirty="0"/>
              <a:t>AEIOU</a:t>
            </a:r>
            <a:r>
              <a:rPr lang="zh-CN" altLang="en-US" sz="2400" dirty="0"/>
              <a:t>）</a:t>
            </a:r>
            <a:r>
              <a:rPr lang="en-US" altLang="en-US" sz="2400" dirty="0"/>
              <a:t>的数目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564905"/>
            <a:ext cx="6216104" cy="28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字符串索引（index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字符串中每个字符都有一个索引值（下标）</a:t>
            </a:r>
            <a:endParaRPr lang="en-US" altLang="zh-CN" sz="2000" dirty="0"/>
          </a:p>
          <a:p>
            <a:r>
              <a:rPr lang="zh-CN" altLang="en-US" sz="2000" dirty="0"/>
              <a:t>索引从</a:t>
            </a:r>
            <a:r>
              <a:rPr lang="en-US" altLang="zh-CN" sz="2000" dirty="0"/>
              <a:t>0</a:t>
            </a:r>
            <a:r>
              <a:rPr lang="zh-CN" altLang="en-US" sz="2000" dirty="0"/>
              <a:t>（前向）或</a:t>
            </a:r>
            <a:r>
              <a:rPr lang="en-US" altLang="zh-CN" sz="2000" dirty="0"/>
              <a:t>-1</a:t>
            </a:r>
            <a:r>
              <a:rPr lang="zh-CN" altLang="en-US" sz="2000" dirty="0"/>
              <a:t>（后向）开始</a:t>
            </a:r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zh-CN" altLang="en-US" sz="2000" dirty="0"/>
              <a:t>索引运算符 </a:t>
            </a:r>
            <a:r>
              <a:rPr lang="en-US" altLang="zh-CN" sz="2000" dirty="0">
                <a:solidFill>
                  <a:srgbClr val="FF0000"/>
                </a:solidFill>
              </a:rPr>
              <a:t>[ ]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" y="2348881"/>
            <a:ext cx="9144000" cy="1307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8" y="4257352"/>
            <a:ext cx="5379494" cy="24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切片（Slicing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选择字符串的子序列</a:t>
            </a:r>
            <a:endParaRPr lang="en-US" altLang="zh-CN" sz="2000" dirty="0"/>
          </a:p>
          <a:p>
            <a:r>
              <a:rPr lang="zh-CN" altLang="en-US" sz="2000" dirty="0"/>
              <a:t>语法 </a:t>
            </a:r>
            <a:r>
              <a:rPr lang="en-US" altLang="zh-CN" sz="2000" dirty="0"/>
              <a:t>[start : finish]</a:t>
            </a:r>
          </a:p>
          <a:p>
            <a:pPr lvl="1"/>
            <a:r>
              <a:rPr lang="en-US" sz="1800" dirty="0" err="1"/>
              <a:t>start：子序列开始位置的索引值</a:t>
            </a:r>
            <a:endParaRPr lang="en-US" sz="1800" dirty="0"/>
          </a:p>
          <a:p>
            <a:pPr lvl="1"/>
            <a:r>
              <a:rPr lang="en-US" sz="1800" dirty="0" err="1"/>
              <a:t>finish：子序列结束位置的</a:t>
            </a:r>
            <a:r>
              <a:rPr lang="en-US" sz="1800" dirty="0" err="1">
                <a:solidFill>
                  <a:srgbClr val="FF0000"/>
                </a:solidFill>
              </a:rPr>
              <a:t>下一个</a:t>
            </a:r>
            <a:r>
              <a:rPr lang="en-US" sz="1800" dirty="0" err="1"/>
              <a:t>字符的索引值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如果</a:t>
            </a:r>
            <a:r>
              <a:rPr lang="zh-CN" altLang="en-US" sz="2000" dirty="0"/>
              <a:t>不提供</a:t>
            </a:r>
            <a:r>
              <a:rPr lang="en-US" sz="2000" dirty="0"/>
              <a:t> start 或者 finish</a:t>
            </a:r>
            <a:r>
              <a:rPr lang="zh-CN" altLang="en-US" sz="2000" dirty="0"/>
              <a:t>，默认</a:t>
            </a:r>
            <a:r>
              <a:rPr lang="en-US" altLang="zh-CN" sz="2000" dirty="0"/>
              <a:t> start </a:t>
            </a:r>
            <a:r>
              <a:rPr lang="zh-CN" altLang="en-US" sz="2000" dirty="0"/>
              <a:t>为第一个字符开始，</a:t>
            </a:r>
            <a:r>
              <a:rPr lang="en-US" altLang="zh-CN" sz="2000" dirty="0"/>
              <a:t>finish </a:t>
            </a:r>
            <a:r>
              <a:rPr lang="zh-CN" altLang="en-US" sz="2000" dirty="0"/>
              <a:t>为最后一个字符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3056"/>
            <a:ext cx="5040560" cy="822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024861"/>
            <a:ext cx="3528392" cy="18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计数参数（Count</a:t>
            </a:r>
            <a:r>
              <a:rPr lang="en-US" dirty="0"/>
              <a:t> by Argument）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接收三个参数</a:t>
            </a:r>
          </a:p>
          <a:p>
            <a:pPr lvl="1"/>
            <a:r>
              <a:rPr lang="en-US" sz="1800" dirty="0"/>
              <a:t>[start : finish</a:t>
            </a:r>
            <a:r>
              <a:rPr lang="zh-CN" altLang="en-US" sz="1800" dirty="0"/>
              <a:t> </a:t>
            </a:r>
            <a:r>
              <a:rPr lang="en-US" sz="1800" dirty="0"/>
              <a:t>: </a:t>
            </a:r>
            <a:r>
              <a:rPr lang="en-US" sz="1800" dirty="0" err="1"/>
              <a:t>countBy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默认 </a:t>
            </a:r>
            <a:r>
              <a:rPr lang="en-US" sz="1800" dirty="0" err="1"/>
              <a:t>countBy</a:t>
            </a:r>
            <a:r>
              <a:rPr lang="en-US" sz="1800" dirty="0"/>
              <a:t> 为 1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zh-CN" altLang="en-US" sz="2000" dirty="0"/>
              <a:t>获得逆字符串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988840"/>
            <a:ext cx="5303798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82" y="4365105"/>
            <a:ext cx="60723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字符串是不可变的（Immutable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一旦生成，则内容不能改变</a:t>
            </a:r>
            <a:endParaRPr lang="en-US" altLang="zh-CN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通过切片等操作，生成一个新的字符串</a:t>
            </a:r>
            <a:endParaRPr lang="en-US" altLang="zh-CN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00809"/>
            <a:ext cx="6933604" cy="2054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509121"/>
            <a:ext cx="6840760" cy="10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9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字符串方法（</a:t>
            </a:r>
            <a:r>
              <a:rPr lang="en-US" altLang="zh-CN" dirty="0"/>
              <a:t>Methods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方法</a:t>
            </a:r>
            <a:endParaRPr lang="en-US" altLang="zh-CN" sz="2000" dirty="0"/>
          </a:p>
          <a:p>
            <a:pPr lvl="1"/>
            <a:r>
              <a:rPr lang="zh-CN" altLang="en-US" sz="1800" dirty="0"/>
              <a:t>对象提供的函数</a:t>
            </a:r>
            <a:endParaRPr lang="en-US" altLang="zh-CN" sz="1800" dirty="0"/>
          </a:p>
          <a:p>
            <a:pPr lvl="1"/>
            <a:r>
              <a:rPr lang="zh-CN" altLang="en-US" sz="1800" dirty="0"/>
              <a:t>如：</a:t>
            </a:r>
            <a:r>
              <a:rPr lang="en-US" altLang="zh-CN" sz="1800" dirty="0" err="1"/>
              <a:t>my_str.replace</a:t>
            </a:r>
            <a:r>
              <a:rPr lang="en-US" altLang="zh-CN" sz="1800" dirty="0"/>
              <a:t>(old, new) </a:t>
            </a:r>
            <a:r>
              <a:rPr lang="en-US" altLang="en-US" sz="1800" dirty="0"/>
              <a:t>生成一个新的字符串，其中使用 new 替换 old 子串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注意</a:t>
            </a:r>
            <a:endParaRPr lang="en-US" altLang="zh-CN" sz="2000" dirty="0"/>
          </a:p>
          <a:p>
            <a:pPr lvl="1"/>
            <a:r>
              <a:rPr lang="en-US" sz="1800" dirty="0"/>
              <a:t>replace 方法返回一个新的字符串，原字符串</a:t>
            </a:r>
            <a:r>
              <a:rPr lang="zh-CN" altLang="en-US" sz="1800" dirty="0"/>
              <a:t>内容</a:t>
            </a:r>
            <a:r>
              <a:rPr lang="en-US" sz="1800" dirty="0"/>
              <a:t>不变</a:t>
            </a:r>
          </a:p>
          <a:p>
            <a:pPr lvl="1"/>
            <a:r>
              <a:rPr lang="zh-CN" altLang="en-US" sz="1800" dirty="0"/>
              <a:t>新字符串重新赋值给原来的变量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48" y="3068961"/>
            <a:ext cx="7354900" cy="14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什么是程序？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992" y="1143000"/>
            <a:ext cx="5055096" cy="4953000"/>
          </a:xfrm>
        </p:spPr>
        <p:txBody>
          <a:bodyPr/>
          <a:lstStyle/>
          <a:p>
            <a:r>
              <a:rPr lang="zh-CN" altLang="en-US" sz="2400" dirty="0"/>
              <a:t>程序（</a:t>
            </a:r>
            <a:r>
              <a:rPr lang="en-US" altLang="zh-CN" sz="2400" dirty="0"/>
              <a:t>Program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流程、议程、行程、</a:t>
            </a:r>
            <a:r>
              <a:rPr lang="en-US" altLang="zh-CN" sz="2000" dirty="0"/>
              <a:t>…</a:t>
            </a:r>
          </a:p>
          <a:p>
            <a:pPr lvl="1"/>
            <a:r>
              <a:rPr lang="zh-CN" altLang="en-US" sz="2000" dirty="0"/>
              <a:t>为了完成某项任务，解决某个问题所需要执行的一系列步骤</a:t>
            </a:r>
            <a:endParaRPr lang="en-US" altLang="zh-CN" sz="2000" dirty="0"/>
          </a:p>
          <a:p>
            <a:r>
              <a:rPr lang="zh-CN" altLang="en-US" sz="2400" dirty="0"/>
              <a:t>计算机程序</a:t>
            </a:r>
            <a:endParaRPr lang="en-US" altLang="zh-CN" sz="2400" dirty="0"/>
          </a:p>
          <a:p>
            <a:pPr lvl="1"/>
            <a:r>
              <a:rPr lang="zh-TW" altLang="en-US" sz="2000" dirty="0"/>
              <a:t>为了</a:t>
            </a:r>
            <a:r>
              <a:rPr lang="zh-CN" altLang="en-US" sz="2000" dirty="0"/>
              <a:t>完成某项任务，解决某个问题由</a:t>
            </a:r>
            <a:r>
              <a:rPr lang="zh-CN" altLang="en-US" sz="2000" dirty="0">
                <a:solidFill>
                  <a:srgbClr val="FF0000"/>
                </a:solidFill>
              </a:rPr>
              <a:t>计算机</a:t>
            </a:r>
            <a:r>
              <a:rPr lang="zh-TW" altLang="en-US" sz="2000" dirty="0"/>
              <a:t>执行的</a:t>
            </a:r>
            <a:r>
              <a:rPr lang="zh-CN" altLang="en-US" sz="2000" dirty="0"/>
              <a:t>一系列</a:t>
            </a:r>
            <a:r>
              <a:rPr lang="zh-TW" altLang="en-US" sz="2000" dirty="0"/>
              <a:t>指令（步骤）</a:t>
            </a:r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250253" y="990802"/>
            <a:ext cx="146807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起床</a:t>
            </a:r>
            <a:endParaRPr lang="en-US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50253" y="1706236"/>
            <a:ext cx="146807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洗漱</a:t>
            </a:r>
            <a:endParaRPr lang="en-US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0253" y="2434618"/>
            <a:ext cx="146807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穿衣</a:t>
            </a:r>
            <a:endParaRPr lang="en-US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48111" y="4195159"/>
            <a:ext cx="146807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出门</a:t>
            </a:r>
            <a:endParaRPr lang="en-US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7010039" y="3192373"/>
            <a:ext cx="1944216" cy="611386"/>
          </a:xfrm>
          <a:prstGeom prst="diamond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400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是否下雨</a:t>
            </a:r>
          </a:p>
        </p:txBody>
      </p: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 bwMode="auto">
          <a:xfrm>
            <a:off x="7984289" y="1360134"/>
            <a:ext cx="0" cy="3461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8" idx="0"/>
          </p:cNvCxnSpPr>
          <p:nvPr/>
        </p:nvCxnSpPr>
        <p:spPr bwMode="auto">
          <a:xfrm>
            <a:off x="7984289" y="2075568"/>
            <a:ext cx="0" cy="35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5" idx="2"/>
            <a:endCxn id="9" idx="0"/>
          </p:cNvCxnSpPr>
          <p:nvPr/>
        </p:nvCxnSpPr>
        <p:spPr bwMode="auto">
          <a:xfrm>
            <a:off x="7982147" y="3803759"/>
            <a:ext cx="0" cy="391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2"/>
            <a:endCxn id="5" idx="0"/>
          </p:cNvCxnSpPr>
          <p:nvPr/>
        </p:nvCxnSpPr>
        <p:spPr bwMode="auto">
          <a:xfrm flipH="1">
            <a:off x="7982147" y="2803950"/>
            <a:ext cx="2142" cy="388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5220072" y="4190631"/>
            <a:ext cx="146807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0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打伞</a:t>
            </a:r>
            <a:endParaRPr lang="en-US" kern="0" dirty="0">
              <a:solidFill>
                <a:srgbClr val="80000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41" name="Elbow Connector 40"/>
          <p:cNvCxnSpPr>
            <a:stCxn id="5" idx="1"/>
            <a:endCxn id="27" idx="0"/>
          </p:cNvCxnSpPr>
          <p:nvPr/>
        </p:nvCxnSpPr>
        <p:spPr bwMode="auto">
          <a:xfrm rot="10800000" flipV="1">
            <a:off x="5954109" y="3498065"/>
            <a:ext cx="1055931" cy="69256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27" idx="3"/>
            <a:endCxn id="9" idx="1"/>
          </p:cNvCxnSpPr>
          <p:nvPr/>
        </p:nvCxnSpPr>
        <p:spPr bwMode="auto">
          <a:xfrm>
            <a:off x="6688144" y="4375297"/>
            <a:ext cx="559967" cy="45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6170133" y="311464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是</a:t>
            </a:r>
            <a:endParaRPr lang="en-US" sz="1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84289" y="38037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否</a:t>
            </a:r>
            <a:endParaRPr lang="en-US" sz="1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6361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 animBg="1"/>
      <p:bldP spid="9" grpId="0" animBg="1"/>
      <p:bldP spid="5" grpId="0" animBg="1"/>
      <p:bldP spid="27" grpId="0" animBg="1"/>
      <p:bldP spid="46" grpId="0"/>
      <p:bldP spid="4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更多字符串方法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find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split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altLang="zh-CN" sz="2000" dirty="0"/>
          </a:p>
          <a:p>
            <a:r>
              <a:rPr lang="zh-CN" altLang="en-US" sz="2000" dirty="0"/>
              <a:t>其它方法</a:t>
            </a:r>
            <a:endParaRPr lang="en-US" sz="2000" dirty="0"/>
          </a:p>
          <a:p>
            <a:pPr lvl="1"/>
            <a:r>
              <a:rPr lang="en-US" sz="1800" dirty="0">
                <a:hlinkClick r:id="rId3"/>
              </a:rPr>
              <a:t>http://docs.python.org/lib/string-methods.html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144284"/>
            <a:ext cx="7256752" cy="975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2487103"/>
            <a:ext cx="4011436" cy="10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字符串比较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763000" cy="4953000"/>
          </a:xfrm>
        </p:spPr>
        <p:txBody>
          <a:bodyPr/>
          <a:lstStyle/>
          <a:p>
            <a:r>
              <a:rPr lang="en-US" sz="2400" dirty="0" err="1"/>
              <a:t>字典序（Dictionary</a:t>
            </a:r>
            <a:r>
              <a:rPr lang="en-US" sz="2400" dirty="0"/>
              <a:t> order）</a:t>
            </a:r>
          </a:p>
          <a:p>
            <a:pPr lvl="1"/>
            <a:r>
              <a:rPr lang="en-US" sz="2000" dirty="0"/>
              <a:t>首先比较两个字符串的第一个字符</a:t>
            </a:r>
          </a:p>
          <a:p>
            <a:pPr lvl="1"/>
            <a:r>
              <a:rPr lang="en-US" sz="2000" dirty="0"/>
              <a:t>如果相同，则比较下一个字符</a:t>
            </a:r>
          </a:p>
          <a:p>
            <a:pPr lvl="1"/>
            <a:r>
              <a:rPr lang="en-US" sz="2000" dirty="0"/>
              <a:t>如果不同，则字符串的大小关系由</a:t>
            </a:r>
            <a:r>
              <a:rPr lang="zh-CN" altLang="en-US" sz="2000" dirty="0"/>
              <a:t>这两个</a:t>
            </a:r>
            <a:r>
              <a:rPr lang="en-US" sz="2000" dirty="0"/>
              <a:t>字符的关系决定</a:t>
            </a:r>
          </a:p>
          <a:p>
            <a:pPr lvl="1"/>
            <a:r>
              <a:rPr lang="en-US" sz="2000" dirty="0"/>
              <a:t>如果其中一个字符为空（较短），则其更小</a:t>
            </a:r>
          </a:p>
          <a:p>
            <a:r>
              <a:rPr lang="en-US" sz="2400" dirty="0"/>
              <a:t>举例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717032"/>
            <a:ext cx="3832926" cy="3024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1" y="949806"/>
            <a:ext cx="2099615" cy="1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示例：人名游戏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编写函数 </a:t>
            </a:r>
            <a:r>
              <a:rPr lang="en-US" altLang="zh-CN" sz="2400" dirty="0" err="1"/>
              <a:t>is_ascending</a:t>
            </a:r>
            <a:r>
              <a:rPr lang="en-US" altLang="zh-CN" sz="2400" dirty="0"/>
              <a:t>，</a:t>
            </a:r>
            <a:r>
              <a:rPr lang="zh-CN" altLang="en-US" sz="2400" dirty="0"/>
              <a:t>判断一个人名的字母是否为升序排列（允许重复字母）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48" y="2372883"/>
            <a:ext cx="5202013" cy="32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字符串格式化（</a:t>
            </a:r>
            <a:r>
              <a:rPr lang="en-US" altLang="zh-CN" dirty="0"/>
              <a:t>Formatting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输出更规格的结果</a:t>
            </a:r>
            <a:endParaRPr lang="en-US" altLang="zh-CN" sz="2000" dirty="0"/>
          </a:p>
          <a:p>
            <a:r>
              <a:rPr lang="en-US" altLang="zh-CN" sz="2000" dirty="0"/>
              <a:t>format</a:t>
            </a:r>
            <a:r>
              <a:rPr lang="zh-CN" altLang="en-US" sz="2000" dirty="0"/>
              <a:t> 方法，如：</a:t>
            </a:r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括号的格式</a:t>
            </a:r>
            <a:endParaRPr lang="en-US" sz="2000" dirty="0"/>
          </a:p>
          <a:p>
            <a:pPr lvl="1"/>
            <a:r>
              <a:rPr lang="en-US" altLang="zh-CN" sz="1800" dirty="0"/>
              <a:t>{</a:t>
            </a:r>
            <a:r>
              <a:rPr lang="en-US" sz="1800" dirty="0"/>
              <a:t>field </a:t>
            </a:r>
            <a:r>
              <a:rPr lang="en-US" sz="1800" dirty="0" err="1"/>
              <a:t>name:align</a:t>
            </a:r>
            <a:r>
              <a:rPr lang="en-US" sz="1800" dirty="0"/>
              <a:t> </a:t>
            </a:r>
            <a:r>
              <a:rPr lang="en-US" sz="1800" dirty="0" err="1"/>
              <a:t>width.precision</a:t>
            </a:r>
            <a:r>
              <a:rPr lang="en-US" sz="1800" dirty="0"/>
              <a:t> type</a:t>
            </a:r>
            <a:r>
              <a:rPr lang="en-US" altLang="zh-CN" sz="1800" dirty="0"/>
              <a:t>}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参考</a:t>
            </a:r>
            <a:endParaRPr lang="en-US" altLang="zh-CN" sz="2000" dirty="0"/>
          </a:p>
          <a:p>
            <a:pPr lvl="1"/>
            <a:r>
              <a:rPr lang="en-US" sz="1400" dirty="0">
                <a:hlinkClick r:id="rId3"/>
              </a:rPr>
              <a:t>http://docs.python.org/2/library/string.html#format-string-syntax</a:t>
            </a:r>
            <a:r>
              <a:rPr lang="en-US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1990222"/>
            <a:ext cx="8460433" cy="717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3717032"/>
            <a:ext cx="4536504" cy="1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err="1"/>
              <a:t>列表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318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列表（</a:t>
            </a:r>
            <a:r>
              <a:rPr lang="en-US" altLang="zh-CN" dirty="0"/>
              <a:t>List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内建（</a:t>
            </a:r>
            <a:r>
              <a:rPr lang="en-US" altLang="zh-CN" sz="2000" dirty="0"/>
              <a:t>built-in</a:t>
            </a:r>
            <a:r>
              <a:rPr lang="zh-CN" altLang="en-US" sz="2000" dirty="0"/>
              <a:t>）数据结构（</a:t>
            </a:r>
            <a:r>
              <a:rPr lang="en-US" altLang="zh-CN" sz="2000" dirty="0"/>
              <a:t>data structure</a:t>
            </a:r>
            <a:r>
              <a:rPr lang="zh-CN" altLang="en-US" sz="2000" dirty="0"/>
              <a:t>）</a:t>
            </a:r>
            <a:r>
              <a:rPr lang="en-US" altLang="zh-CN" sz="2000" dirty="0"/>
              <a:t>，</a:t>
            </a:r>
            <a:r>
              <a:rPr lang="zh-CN" altLang="en-US" sz="2000" dirty="0"/>
              <a:t>用来存储一系列元素（</a:t>
            </a:r>
            <a:r>
              <a:rPr lang="en-US" altLang="zh-CN" sz="2000" dirty="0"/>
              <a:t>items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sz="2000" dirty="0" err="1"/>
              <a:t>如：lst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=</a:t>
            </a:r>
            <a:r>
              <a:rPr lang="en-US" sz="2000" dirty="0"/>
              <a:t> [5.4, 'hello', 2]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lst</a:t>
            </a:r>
            <a:r>
              <a:rPr lang="en-US" sz="1800" dirty="0"/>
              <a:t>[0] is 5.4</a:t>
            </a:r>
          </a:p>
          <a:p>
            <a:pPr lvl="1"/>
            <a:r>
              <a:rPr lang="ro-RO" sz="1800" dirty="0"/>
              <a:t>lst[3] </a:t>
            </a:r>
            <a:r>
              <a:rPr lang="ro-RO" sz="1800" dirty="0">
                <a:solidFill>
                  <a:srgbClr val="FF0000"/>
                </a:solidFill>
              </a:rPr>
              <a:t>ERROR!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lst[1:3] is ['hello', 2]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20573"/>
            <a:ext cx="3744416" cy="13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0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列表与字符串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相同点</a:t>
            </a:r>
            <a:endParaRPr lang="en-US" altLang="zh-CN" sz="2000" dirty="0"/>
          </a:p>
          <a:p>
            <a:pPr lvl="1"/>
            <a:r>
              <a:rPr lang="zh-CN" altLang="en-US" sz="1800" dirty="0"/>
              <a:t>索引（</a:t>
            </a:r>
            <a:r>
              <a:rPr lang="en-US" altLang="zh-CN" sz="1800" dirty="0">
                <a:solidFill>
                  <a:srgbClr val="FF0000"/>
                </a:solidFill>
              </a:rPr>
              <a:t>[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]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/>
              <a:t>运算符）</a:t>
            </a:r>
            <a:endParaRPr lang="en-US" altLang="zh-CN" sz="1800" dirty="0"/>
          </a:p>
          <a:p>
            <a:pPr lvl="1"/>
            <a:r>
              <a:rPr lang="zh-CN" altLang="en-US" sz="1800" dirty="0"/>
              <a:t>切片（</a:t>
            </a:r>
            <a:r>
              <a:rPr lang="en-US" altLang="zh-CN" sz="1800" dirty="0">
                <a:solidFill>
                  <a:srgbClr val="FF0000"/>
                </a:solidFill>
              </a:rPr>
              <a:t>[ : ]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拼接（</a:t>
            </a:r>
            <a:r>
              <a:rPr lang="en-US" altLang="zh-CN" sz="1800" dirty="0">
                <a:solidFill>
                  <a:srgbClr val="FF0000"/>
                </a:solidFill>
              </a:rPr>
              <a:t>+</a:t>
            </a:r>
            <a:r>
              <a:rPr lang="zh-CN" altLang="en-US" sz="1800" dirty="0"/>
              <a:t>）和重复（</a:t>
            </a:r>
            <a:r>
              <a:rPr lang="zh-CN" altLang="en-US" sz="1800" dirty="0">
                <a:solidFill>
                  <a:srgbClr val="FF0000"/>
                </a:solidFill>
              </a:rPr>
              <a:t>*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成员（</a:t>
            </a:r>
            <a:r>
              <a:rPr lang="en-US" altLang="zh-CN" sz="1800" dirty="0">
                <a:solidFill>
                  <a:srgbClr val="FF0000"/>
                </a:solidFill>
              </a:rPr>
              <a:t>in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/>
              <a:t>运算符）</a:t>
            </a:r>
            <a:endParaRPr lang="en-US" altLang="zh-CN" sz="1800" dirty="0"/>
          </a:p>
          <a:p>
            <a:pPr lvl="1"/>
            <a:r>
              <a:rPr lang="zh-CN" altLang="en-US" sz="1800" dirty="0"/>
              <a:t>长度（</a:t>
            </a:r>
            <a:r>
              <a:rPr lang="en-US" altLang="zh-CN" sz="1800" dirty="0" err="1">
                <a:solidFill>
                  <a:srgbClr val="0B85FF"/>
                </a:solidFill>
              </a:rPr>
              <a:t>len</a:t>
            </a:r>
            <a:r>
              <a:rPr lang="en-US" altLang="zh-CN" sz="1800" dirty="0"/>
              <a:t>( ) </a:t>
            </a:r>
            <a:r>
              <a:rPr lang="zh-CN" altLang="en-US" sz="1800" dirty="0"/>
              <a:t>函数）</a:t>
            </a:r>
            <a:endParaRPr lang="en-US" altLang="zh-CN" sz="1800" dirty="0"/>
          </a:p>
          <a:p>
            <a:pPr lvl="1"/>
            <a:r>
              <a:rPr lang="zh-CN" altLang="en-US" sz="1800" dirty="0"/>
              <a:t>循环（</a:t>
            </a:r>
            <a:r>
              <a:rPr lang="en-US" altLang="zh-CN" sz="1800" dirty="0">
                <a:solidFill>
                  <a:srgbClr val="FF0000"/>
                </a:solidFill>
              </a:rPr>
              <a:t>for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zh-CN" altLang="en-US" sz="2000" dirty="0"/>
              <a:t>不同点</a:t>
            </a:r>
            <a:endParaRPr lang="en-US" altLang="zh-CN" sz="2000" dirty="0"/>
          </a:p>
          <a:p>
            <a:pPr lvl="1"/>
            <a:r>
              <a:rPr lang="zh-CN" altLang="en-US" sz="1800" dirty="0"/>
              <a:t>使用 </a:t>
            </a:r>
            <a:r>
              <a:rPr lang="en-US" altLang="zh-CN" sz="1800" dirty="0">
                <a:solidFill>
                  <a:srgbClr val="FF0000"/>
                </a:solidFill>
              </a:rPr>
              <a:t>[ ] </a:t>
            </a:r>
            <a:r>
              <a:rPr lang="zh-CN" altLang="en-US" sz="1800" dirty="0"/>
              <a:t>生成，元素之间用逗号分隔</a:t>
            </a:r>
            <a:endParaRPr lang="en-US" altLang="zh-CN" sz="1800" dirty="0"/>
          </a:p>
          <a:p>
            <a:pPr lvl="1"/>
            <a:r>
              <a:rPr lang="en-US" altLang="en-US" sz="1800" dirty="0"/>
              <a:t>可以包含多种类型的对象；字符串只能是字符</a:t>
            </a:r>
          </a:p>
          <a:p>
            <a:pPr lvl="1"/>
            <a:r>
              <a:rPr lang="en-US" altLang="en-US" sz="1800" dirty="0"/>
              <a:t>内容是可变的；字符串是不可变的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2760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列表的方法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列表内容是可变的</a:t>
            </a:r>
            <a:endParaRPr lang="en-US" altLang="zh-CN" sz="2000" dirty="0"/>
          </a:p>
          <a:p>
            <a:pPr lvl="1"/>
            <a:r>
              <a:rPr lang="en-US" sz="1800" dirty="0" err="1"/>
              <a:t>my_list</a:t>
            </a:r>
            <a:r>
              <a:rPr lang="en-US" sz="1800" dirty="0"/>
              <a:t>[0] 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/>
              <a:t> 'a' </a:t>
            </a:r>
          </a:p>
          <a:p>
            <a:pPr lvl="1"/>
            <a:r>
              <a:rPr lang="en-US" sz="1800" dirty="0" err="1"/>
              <a:t>my_list</a:t>
            </a:r>
            <a:r>
              <a:rPr lang="en-US" sz="1800" dirty="0"/>
              <a:t>[0 : 2] </a:t>
            </a:r>
            <a:r>
              <a:rPr lang="en-US" sz="1800" dirty="0">
                <a:solidFill>
                  <a:srgbClr val="FF0000"/>
                </a:solidFill>
              </a:rPr>
              <a:t>=</a:t>
            </a:r>
            <a:r>
              <a:rPr lang="en-US" sz="1800" dirty="0"/>
              <a:t> [1.2, 3, 5.6]</a:t>
            </a:r>
            <a:r>
              <a:rPr lang="zh-CN" altLang="en-US" sz="1800" dirty="0"/>
              <a:t> </a:t>
            </a:r>
            <a:endParaRPr lang="en-US" sz="1800" dirty="0"/>
          </a:p>
          <a:p>
            <a:pPr lvl="1"/>
            <a:r>
              <a:rPr lang="en-US" sz="1800" dirty="0" err="1"/>
              <a:t>my_list.append</a:t>
            </a:r>
            <a:r>
              <a:rPr lang="en-US" sz="1800" dirty="0"/>
              <a:t>(), </a:t>
            </a:r>
            <a:r>
              <a:rPr lang="en-US" sz="1800" dirty="0" err="1"/>
              <a:t>my_list.extend</a:t>
            </a:r>
            <a:r>
              <a:rPr lang="en-US" sz="1800" dirty="0"/>
              <a:t>()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8000"/>
                </a:solidFill>
              </a:rPr>
              <a:t>#</a:t>
            </a:r>
            <a:r>
              <a:rPr lang="zh-CN" altLang="en-US" sz="1800" dirty="0">
                <a:solidFill>
                  <a:srgbClr val="008000"/>
                </a:solidFill>
              </a:rPr>
              <a:t>追加元素</a:t>
            </a:r>
            <a:endParaRPr lang="en-US" sz="1800" dirty="0">
              <a:solidFill>
                <a:srgbClr val="008000"/>
              </a:solidFill>
            </a:endParaRPr>
          </a:p>
          <a:p>
            <a:pPr lvl="1"/>
            <a:r>
              <a:rPr lang="en-US" sz="1800" dirty="0" err="1"/>
              <a:t>my_list.insert</a:t>
            </a:r>
            <a:r>
              <a:rPr lang="en-US" sz="1800" dirty="0"/>
              <a:t>() </a:t>
            </a:r>
            <a:r>
              <a:rPr lang="en-US" sz="1800" dirty="0">
                <a:solidFill>
                  <a:srgbClr val="008000"/>
                </a:solidFill>
              </a:rPr>
              <a:t>#任意位置插入元素</a:t>
            </a:r>
          </a:p>
          <a:p>
            <a:pPr lvl="1"/>
            <a:r>
              <a:rPr lang="en-US" sz="1800" dirty="0" err="1"/>
              <a:t>my_list.pop</a:t>
            </a:r>
            <a:r>
              <a:rPr lang="en-US" sz="1800" dirty="0"/>
              <a:t>(), </a:t>
            </a:r>
            <a:r>
              <a:rPr lang="en-US" sz="1800" dirty="0" err="1"/>
              <a:t>my_list.remove</a:t>
            </a:r>
            <a:r>
              <a:rPr lang="en-US" sz="1800" dirty="0"/>
              <a:t>()</a:t>
            </a:r>
            <a:r>
              <a:rPr lang="en-US" sz="1800" dirty="0">
                <a:solidFill>
                  <a:srgbClr val="008000"/>
                </a:solidFill>
              </a:rPr>
              <a:t> #删除元素</a:t>
            </a:r>
          </a:p>
          <a:p>
            <a:pPr lvl="1"/>
            <a:r>
              <a:rPr lang="en-US" sz="1800" dirty="0" err="1"/>
              <a:t>my_list.sort</a:t>
            </a:r>
            <a:r>
              <a:rPr lang="en-US" sz="1800" dirty="0"/>
              <a:t>()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008000"/>
                </a:solidFill>
              </a:rPr>
              <a:t>#</a:t>
            </a:r>
            <a:r>
              <a:rPr lang="zh-CN" altLang="en-US" sz="1800" dirty="0">
                <a:solidFill>
                  <a:srgbClr val="008000"/>
                </a:solidFill>
              </a:rPr>
              <a:t>排序</a:t>
            </a:r>
            <a:endParaRPr lang="en-US" sz="1800" dirty="0">
              <a:solidFill>
                <a:srgbClr val="008000"/>
              </a:solidFill>
            </a:endParaRPr>
          </a:p>
          <a:p>
            <a:pPr lvl="1"/>
            <a:r>
              <a:rPr lang="en-US" sz="1800" dirty="0" err="1"/>
              <a:t>my_list.reverse</a:t>
            </a:r>
            <a:r>
              <a:rPr lang="en-US" sz="1800" dirty="0"/>
              <a:t>() </a:t>
            </a:r>
            <a:r>
              <a:rPr lang="en-US" sz="1800" dirty="0">
                <a:solidFill>
                  <a:srgbClr val="008000"/>
                </a:solidFill>
              </a:rPr>
              <a:t>#逆序</a:t>
            </a:r>
          </a:p>
          <a:p>
            <a:r>
              <a:rPr lang="zh-CN" altLang="en-US" sz="2000" dirty="0"/>
              <a:t>更多文档</a:t>
            </a:r>
            <a:endParaRPr lang="en-US" altLang="zh-CN" sz="2000" dirty="0"/>
          </a:p>
          <a:p>
            <a:pPr lvl="1"/>
            <a:r>
              <a:rPr lang="en-US" sz="1400" dirty="0">
                <a:hlinkClick r:id="rId3"/>
              </a:rPr>
              <a:t>http://docs.python.org/2/tutorial/datastructures.html#more-on-lists</a:t>
            </a:r>
            <a:r>
              <a:rPr lang="zh-CN" altLang="en-US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55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回到第一个例子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读取</a:t>
            </a:r>
            <a:r>
              <a:rPr lang="en-US" altLang="zh-CN" sz="2000" dirty="0"/>
              <a:t>30</a:t>
            </a:r>
            <a:r>
              <a:rPr lang="zh-CN" altLang="en-US" sz="2000" dirty="0"/>
              <a:t>个数字，并计算平均数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内建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sum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2000" dirty="0"/>
              <a:t>函数</a:t>
            </a:r>
            <a:endParaRPr lang="en-US" altLang="zh-CN" sz="2000" dirty="0"/>
          </a:p>
          <a:p>
            <a:pPr lvl="1"/>
            <a:r>
              <a:rPr lang="en-US" sz="1800" dirty="0" err="1"/>
              <a:t>avg</a:t>
            </a:r>
            <a:r>
              <a:rPr lang="en-US" sz="1800" dirty="0"/>
              <a:t> = </a:t>
            </a:r>
            <a:r>
              <a:rPr lang="en-US" sz="1800" dirty="0">
                <a:solidFill>
                  <a:srgbClr val="0B85FF"/>
                </a:solidFill>
              </a:rPr>
              <a:t>sum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 / </a:t>
            </a:r>
            <a:r>
              <a:rPr lang="en-US" sz="1800" dirty="0" err="1">
                <a:solidFill>
                  <a:srgbClr val="0B85FF"/>
                </a:solidFill>
              </a:rPr>
              <a:t>len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</a:t>
            </a:r>
          </a:p>
          <a:p>
            <a:r>
              <a:rPr lang="en-US" sz="2000" dirty="0"/>
              <a:t>更多内建函数，如 </a:t>
            </a:r>
            <a:r>
              <a:rPr lang="en-US" sz="2000" dirty="0" err="1">
                <a:solidFill>
                  <a:srgbClr val="0B85FF"/>
                </a:solidFill>
              </a:rPr>
              <a:t>max</a:t>
            </a:r>
            <a:r>
              <a:rPr lang="en-US" sz="2000" dirty="0" err="1"/>
              <a:t>，</a:t>
            </a:r>
            <a:r>
              <a:rPr lang="en-US" sz="2000" dirty="0" err="1">
                <a:solidFill>
                  <a:srgbClr val="0B85FF"/>
                </a:solidFill>
              </a:rPr>
              <a:t>min</a:t>
            </a:r>
            <a:endParaRPr lang="en-US" sz="2000" dirty="0">
              <a:solidFill>
                <a:srgbClr val="0B85FF"/>
              </a:solidFill>
            </a:endParaRPr>
          </a:p>
          <a:p>
            <a:pPr lvl="1"/>
            <a:r>
              <a:rPr lang="en-US" sz="1800" dirty="0">
                <a:hlinkClick r:id="rId3"/>
              </a:rPr>
              <a:t>http://docs.python.org/2/library/functions.html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2" y="1601964"/>
            <a:ext cx="6635780" cy="29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列表赋值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下列代码的执行结果是？</a:t>
            </a:r>
          </a:p>
          <a:p>
            <a:pPr marL="457200" lvl="1" indent="0">
              <a:buNone/>
            </a:pPr>
            <a:r>
              <a:rPr lang="hu-HU" sz="1600" dirty="0"/>
              <a:t>a = [1, 2, 3, 4] </a:t>
            </a:r>
          </a:p>
          <a:p>
            <a:pPr marL="457200" lvl="1" indent="0">
              <a:buNone/>
            </a:pPr>
            <a:r>
              <a:rPr lang="hu-HU" sz="1600" dirty="0"/>
              <a:t>b = a </a:t>
            </a:r>
          </a:p>
          <a:p>
            <a:pPr marL="457200" lvl="1" indent="0">
              <a:buNone/>
            </a:pPr>
            <a:r>
              <a:rPr lang="hu-HU" sz="1600" dirty="0"/>
              <a:t>b[1] = 100 </a:t>
            </a:r>
          </a:p>
          <a:p>
            <a:pPr marL="457200" lvl="1" indent="0">
              <a:buNone/>
            </a:pPr>
            <a:r>
              <a:rPr lang="hu-HU" sz="1600" dirty="0">
                <a:solidFill>
                  <a:srgbClr val="800000"/>
                </a:solidFill>
              </a:rPr>
              <a:t>print</a:t>
            </a:r>
            <a:r>
              <a:rPr lang="hu-HU" sz="1600" dirty="0"/>
              <a:t> a[1]</a:t>
            </a:r>
          </a:p>
          <a:p>
            <a:r>
              <a:rPr lang="zh-CN" altLang="en-US" sz="1800" dirty="0"/>
              <a:t>下面的呢？</a:t>
            </a:r>
            <a:endParaRPr lang="en-US" altLang="zh-CN" sz="1800" dirty="0"/>
          </a:p>
          <a:p>
            <a:pPr marL="457200" lvl="1" indent="0">
              <a:buNone/>
            </a:pPr>
            <a:r>
              <a:rPr lang="hu-HU" sz="1600" dirty="0"/>
              <a:t>a = [1, 2, 3, 4] </a:t>
            </a:r>
          </a:p>
          <a:p>
            <a:pPr marL="457200" lvl="1" indent="0">
              <a:buNone/>
            </a:pPr>
            <a:r>
              <a:rPr lang="hu-HU" sz="1600" dirty="0"/>
              <a:t>b = a</a:t>
            </a:r>
            <a:r>
              <a:rPr lang="en-US" sz="1600" dirty="0"/>
              <a:t>[:]</a:t>
            </a:r>
            <a:endParaRPr lang="hu-HU" sz="1600" dirty="0"/>
          </a:p>
          <a:p>
            <a:pPr marL="457200" lvl="1" indent="0">
              <a:buNone/>
            </a:pPr>
            <a:r>
              <a:rPr lang="hu-HU" sz="1600" dirty="0"/>
              <a:t>b[1] = 100 </a:t>
            </a:r>
          </a:p>
          <a:p>
            <a:pPr marL="457200" lvl="1" indent="0">
              <a:buNone/>
            </a:pPr>
            <a:r>
              <a:rPr lang="hu-HU" sz="1600" dirty="0">
                <a:solidFill>
                  <a:srgbClr val="800000"/>
                </a:solidFill>
              </a:rPr>
              <a:t>print</a:t>
            </a:r>
            <a:r>
              <a:rPr lang="hu-HU" sz="1600" dirty="0"/>
              <a:t> a[1]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动态演示</a:t>
            </a:r>
            <a:endParaRPr lang="en-US" altLang="zh-CN" sz="1800" dirty="0"/>
          </a:p>
          <a:p>
            <a:pPr lvl="1"/>
            <a:r>
              <a:rPr lang="en-US" sz="1600" dirty="0">
                <a:hlinkClick r:id="rId2"/>
              </a:rPr>
              <a:t>http://www.pythontutor.com/</a:t>
            </a:r>
            <a:r>
              <a:rPr lang="zh-CN" altLang="en-US" sz="1600" dirty="0"/>
              <a:t> </a:t>
            </a: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4" name="Picture 3" descr="Screen Shot 2014-11-16 at 10.57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1667060"/>
            <a:ext cx="3312368" cy="1206184"/>
          </a:xfrm>
          <a:prstGeom prst="rect">
            <a:avLst/>
          </a:prstGeom>
        </p:spPr>
      </p:pic>
      <p:pic>
        <p:nvPicPr>
          <p:cNvPr id="5" name="Picture 4" descr="Screen Shot 2014-11-16 at 10.58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3179228"/>
            <a:ext cx="342504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计算机程序设计语言的历史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144016" y="6739920"/>
            <a:ext cx="88924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V="1">
            <a:off x="144016" y="1196752"/>
            <a:ext cx="0" cy="55431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矩形 11"/>
          <p:cNvSpPr/>
          <p:nvPr/>
        </p:nvSpPr>
        <p:spPr bwMode="auto">
          <a:xfrm>
            <a:off x="144016" y="5797101"/>
            <a:ext cx="1440160" cy="432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蛮荒之初</a:t>
            </a:r>
            <a:endParaRPr lang="en-US" altLang="zh-CN" sz="14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1584176" y="6229151"/>
            <a:ext cx="0" cy="5107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44017" y="633690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1940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年之前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1584176" y="5371768"/>
            <a:ext cx="1440000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初露锋芒</a:t>
            </a: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3024176" y="5803819"/>
            <a:ext cx="0" cy="9306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1852775" y="589980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40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年代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1185" y="4725439"/>
            <a:ext cx="1311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ENIAC coding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C-10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3052802" y="4930428"/>
            <a:ext cx="1440000" cy="432048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百花齐放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6345" y="5443781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50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与</a:t>
            </a:r>
            <a:r>
              <a:rPr lang="en-US" altLang="zh-CN" sz="1400">
                <a:latin typeface="Arial" pitchFamily="34" charset="0"/>
                <a:cs typeface="Arial" pitchFamily="34" charset="0"/>
              </a:rPr>
              <a:t>60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年代</a:t>
            </a:r>
          </a:p>
        </p:txBody>
      </p:sp>
      <p:cxnSp>
        <p:nvCxnSpPr>
          <p:cNvPr id="28" name="直接箭头连接符 27"/>
          <p:cNvCxnSpPr/>
          <p:nvPr/>
        </p:nvCxnSpPr>
        <p:spPr bwMode="auto">
          <a:xfrm flipV="1">
            <a:off x="4492808" y="5371769"/>
            <a:ext cx="1" cy="1368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3240619" y="3438564"/>
            <a:ext cx="109651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LISP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FORTRAN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COBOL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CPL ,BCPL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BASIC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4320480" y="2902411"/>
            <a:ext cx="1440000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开宗立派</a:t>
            </a:r>
          </a:p>
        </p:txBody>
      </p:sp>
      <p:sp>
        <p:nvSpPr>
          <p:cNvPr id="34" name="矩形 33"/>
          <p:cNvSpPr/>
          <p:nvPr/>
        </p:nvSpPr>
        <p:spPr>
          <a:xfrm>
            <a:off x="4409794" y="3438564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1967-1978</a:t>
            </a:r>
          </a:p>
        </p:txBody>
      </p:sp>
      <p:cxnSp>
        <p:nvCxnSpPr>
          <p:cNvPr id="35" name="直接箭头连接符 34"/>
          <p:cNvCxnSpPr/>
          <p:nvPr/>
        </p:nvCxnSpPr>
        <p:spPr bwMode="auto">
          <a:xfrm flipV="1">
            <a:off x="5760480" y="3334464"/>
            <a:ext cx="0" cy="33854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4584270" y="1324812"/>
            <a:ext cx="912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Pascal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C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Smalltalk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Prolog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SQL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5760640" y="2467355"/>
            <a:ext cx="1440000" cy="432048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内外兼修</a:t>
            </a:r>
          </a:p>
        </p:txBody>
      </p:sp>
      <p:cxnSp>
        <p:nvCxnSpPr>
          <p:cNvPr id="50" name="直接箭头连接符 49"/>
          <p:cNvCxnSpPr/>
          <p:nvPr/>
        </p:nvCxnSpPr>
        <p:spPr bwMode="auto">
          <a:xfrm flipV="1">
            <a:off x="7200640" y="2902414"/>
            <a:ext cx="0" cy="38405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6158355" y="1196755"/>
            <a:ext cx="522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C++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Ada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Perl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Tcl</a:t>
            </a:r>
          </a:p>
        </p:txBody>
      </p:sp>
      <p:sp>
        <p:nvSpPr>
          <p:cNvPr id="55" name="矩形 54"/>
          <p:cNvSpPr/>
          <p:nvPr/>
        </p:nvSpPr>
        <p:spPr>
          <a:xfrm>
            <a:off x="6020212" y="3010022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80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年代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200640" y="2028295"/>
            <a:ext cx="1440000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互联网时代</a:t>
            </a:r>
          </a:p>
        </p:txBody>
      </p:sp>
      <p:cxnSp>
        <p:nvCxnSpPr>
          <p:cNvPr id="59" name="直接箭头连接符 58"/>
          <p:cNvCxnSpPr/>
          <p:nvPr/>
        </p:nvCxnSpPr>
        <p:spPr bwMode="auto">
          <a:xfrm flipV="1">
            <a:off x="8628017" y="2467353"/>
            <a:ext cx="0" cy="4252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矩形 60"/>
          <p:cNvSpPr/>
          <p:nvPr/>
        </p:nvSpPr>
        <p:spPr>
          <a:xfrm>
            <a:off x="7354934" y="1612254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latin typeface="Arial" pitchFamily="34" charset="0"/>
                <a:cs typeface="Arial" pitchFamily="34" charset="0"/>
              </a:rPr>
              <a:t>90</a:t>
            </a:r>
            <a:r>
              <a:rPr lang="zh-CN" altLang="en-US" sz="1400">
                <a:latin typeface="Arial" pitchFamily="34" charset="0"/>
                <a:cs typeface="Arial" pitchFamily="34" charset="0"/>
              </a:rPr>
              <a:t>年代</a:t>
            </a:r>
            <a:endParaRPr lang="en-US" altLang="zh-CN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1027" y="2683379"/>
            <a:ext cx="11592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Python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Visual Basic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Ruby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Java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Delphi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JavaScript</a:t>
            </a:r>
          </a:p>
          <a:p>
            <a:pPr algn="ctr"/>
            <a:r>
              <a:rPr lang="en-US" altLang="zh-CN" sz="1400">
                <a:latin typeface="Arial" pitchFamily="34" charset="0"/>
                <a:cs typeface="Arial" pitchFamily="34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21300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7" grpId="0" animBg="1"/>
      <p:bldP spid="20" grpId="0"/>
      <p:bldP spid="23" grpId="0"/>
      <p:bldP spid="24" grpId="0" animBg="1"/>
      <p:bldP spid="25" grpId="0"/>
      <p:bldP spid="32" grpId="0"/>
      <p:bldP spid="33" grpId="0" animBg="1"/>
      <p:bldP spid="34" grpId="0"/>
      <p:bldP spid="42" grpId="0"/>
      <p:bldP spid="43" grpId="0" animBg="1"/>
      <p:bldP spid="54" grpId="0"/>
      <p:bldP spid="55" grpId="0"/>
      <p:bldP spid="58" grpId="0" animBg="1"/>
      <p:bldP spid="61" grpId="0"/>
      <p:bldP spid="6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列表作函数参数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如交换列表中两个元素的函数</a:t>
            </a:r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58" y="1673153"/>
            <a:ext cx="3261627" cy="2814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700810"/>
            <a:ext cx="2226604" cy="27597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8348" y="2982145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VS.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2991146" y="3933056"/>
            <a:ext cx="914400" cy="369332"/>
          </a:xfrm>
          <a:prstGeom prst="wedgeRectCallout">
            <a:avLst>
              <a:gd name="adj1" fmla="val -87575"/>
              <a:gd name="adj2" fmla="val 59807"/>
            </a:avLst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10, 20</a:t>
            </a:r>
          </a:p>
        </p:txBody>
      </p:sp>
      <p:sp>
        <p:nvSpPr>
          <p:cNvPr id="9" name="矩形 8"/>
          <p:cNvSpPr/>
          <p:nvPr/>
        </p:nvSpPr>
        <p:spPr>
          <a:xfrm>
            <a:off x="5004048" y="4581128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def</a:t>
            </a:r>
            <a:r>
              <a:rPr lang="en-US" altLang="zh-CN" sz="1400" dirty="0"/>
              <a:t> swap(</a:t>
            </a:r>
            <a:r>
              <a:rPr lang="en-US" altLang="zh-CN" sz="1400" dirty="0" err="1"/>
              <a:t>lst</a:t>
            </a:r>
            <a:r>
              <a:rPr lang="en-US" altLang="zh-CN" sz="1400" dirty="0"/>
              <a:t>, a, b):</a:t>
            </a:r>
          </a:p>
          <a:p>
            <a:r>
              <a:rPr lang="en-US" altLang="zh-CN" sz="1400" dirty="0" err="1"/>
              <a:t>tmp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lst</a:t>
            </a:r>
            <a:r>
              <a:rPr lang="en-US" altLang="zh-CN" sz="1400" dirty="0"/>
              <a:t>[a]</a:t>
            </a:r>
          </a:p>
          <a:p>
            <a:r>
              <a:rPr lang="en-US" altLang="zh-CN" sz="1400" dirty="0" err="1"/>
              <a:t>lst</a:t>
            </a:r>
            <a:r>
              <a:rPr lang="en-US" altLang="zh-CN" sz="1400" dirty="0"/>
              <a:t>[a] = </a:t>
            </a:r>
            <a:r>
              <a:rPr lang="en-US" altLang="zh-CN" sz="1400" dirty="0" err="1"/>
              <a:t>lst</a:t>
            </a:r>
            <a:r>
              <a:rPr lang="en-US" altLang="zh-CN" sz="1400" dirty="0"/>
              <a:t>[b]</a:t>
            </a:r>
          </a:p>
          <a:p>
            <a:r>
              <a:rPr lang="en-US" altLang="zh-CN" sz="1400" dirty="0" err="1"/>
              <a:t>lst</a:t>
            </a:r>
            <a:r>
              <a:rPr lang="en-US" altLang="zh-CN" sz="1400" dirty="0"/>
              <a:t>[b]=</a:t>
            </a:r>
            <a:r>
              <a:rPr lang="en-US" altLang="zh-CN" sz="1400" dirty="0" err="1"/>
              <a:t>tmp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en-US" altLang="zh-CN" sz="1400" dirty="0"/>
              <a:t>x = [10, 20, 30]</a:t>
            </a:r>
          </a:p>
          <a:p>
            <a:r>
              <a:rPr lang="en-US" altLang="zh-CN" sz="1400" dirty="0"/>
              <a:t>swap(x, 0, 1)</a:t>
            </a:r>
          </a:p>
          <a:p>
            <a:endParaRPr lang="zh-CN" altLang="en-US" sz="1400" dirty="0"/>
          </a:p>
          <a:p>
            <a:r>
              <a:rPr lang="en-US" altLang="zh-CN" sz="1400" dirty="0"/>
              <a:t>print x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68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示例：查找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在列表中查找一个值，并返回该值第一次出现的位置；如果该值不存在，则返回 </a:t>
            </a:r>
            <a:r>
              <a:rPr lang="en-US" altLang="zh-CN" sz="2000" dirty="0"/>
              <a:t>-1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 </a:t>
            </a:r>
            <a:r>
              <a:rPr lang="en-US" altLang="zh-CN" sz="2000" dirty="0" err="1"/>
              <a:t>list.index</a:t>
            </a:r>
            <a:r>
              <a:rPr lang="en-US" altLang="zh-CN" sz="2000" dirty="0"/>
              <a:t>( )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pPr lvl="1"/>
            <a:r>
              <a:rPr lang="en-US" altLang="zh-CN" sz="1800" dirty="0"/>
              <a:t>[1, 2, 2].index(2)</a:t>
            </a:r>
          </a:p>
          <a:p>
            <a:r>
              <a:rPr lang="zh-CN" altLang="en-US" sz="2000" dirty="0"/>
              <a:t>线性查找 </a:t>
            </a:r>
            <a:r>
              <a:rPr lang="en-US" altLang="zh-CN" sz="2000" dirty="0"/>
              <a:t>O(n)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6" y="1988840"/>
            <a:ext cx="6348564" cy="21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排序（Sort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将一个无序列表，按照某一顺序（由小到大或由大到小）排列</a:t>
            </a:r>
            <a:endParaRPr lang="en-US" altLang="zh-CN" sz="2000" dirty="0"/>
          </a:p>
          <a:p>
            <a:r>
              <a:rPr lang="zh-CN" altLang="en-US" sz="2000" dirty="0"/>
              <a:t>是计算机科学中常见而且重要的任务</a:t>
            </a:r>
            <a:endParaRPr lang="en-US" altLang="zh-CN" sz="2000" dirty="0"/>
          </a:p>
          <a:p>
            <a:r>
              <a:rPr lang="zh-CN" altLang="en-US" sz="2000" dirty="0"/>
              <a:t>有许多不同的算法</a:t>
            </a:r>
            <a:endParaRPr lang="en-US" altLang="zh-CN" sz="2000" dirty="0"/>
          </a:p>
          <a:p>
            <a:pPr lvl="1"/>
            <a:r>
              <a:rPr lang="zh-CN" altLang="en-US" sz="1800" dirty="0"/>
              <a:t>选择排序（</a:t>
            </a:r>
            <a:r>
              <a:rPr lang="en-US" altLang="zh-CN" sz="1800" dirty="0"/>
              <a:t>selection</a:t>
            </a:r>
            <a:r>
              <a:rPr lang="zh-CN" altLang="en-US" sz="1800" dirty="0"/>
              <a:t> </a:t>
            </a:r>
            <a:r>
              <a:rPr lang="en-US" altLang="zh-CN" sz="1800" dirty="0"/>
              <a:t>sort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冒泡排序（</a:t>
            </a:r>
            <a:r>
              <a:rPr lang="en-US" altLang="zh-CN" sz="1800" dirty="0"/>
              <a:t>bubble</a:t>
            </a:r>
            <a:r>
              <a:rPr lang="zh-CN" altLang="en-US" sz="1800" dirty="0"/>
              <a:t> </a:t>
            </a:r>
            <a:r>
              <a:rPr lang="en-US" altLang="zh-CN" sz="1800" dirty="0"/>
              <a:t>sort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快速排序</a:t>
            </a:r>
            <a:endParaRPr lang="en-US" altLang="zh-CN" sz="1800" dirty="0"/>
          </a:p>
          <a:p>
            <a:pPr lvl="1"/>
            <a:r>
              <a:rPr lang="zh-CN" altLang="en-US" sz="1800" dirty="0"/>
              <a:t>归并排序</a:t>
            </a:r>
            <a:endParaRPr lang="en-US" altLang="zh-CN" sz="1800" dirty="0"/>
          </a:p>
          <a:p>
            <a:pPr lvl="1"/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38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内建</a:t>
            </a:r>
            <a:r>
              <a:rPr lang="zh-CN" altLang="en-US" dirty="0"/>
              <a:t>排序</a:t>
            </a:r>
            <a:r>
              <a:rPr lang="en-US" dirty="0"/>
              <a:t>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sorted() 函数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list.sort</a:t>
            </a:r>
            <a:r>
              <a:rPr lang="en-US" altLang="zh-CN" sz="2000" dirty="0"/>
              <a:t>()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算法：quicksort</a:t>
            </a:r>
            <a:r>
              <a:rPr lang="en-US" sz="2000" dirty="0"/>
              <a:t> </a:t>
            </a:r>
          </a:p>
          <a:p>
            <a:pPr lvl="1"/>
            <a:r>
              <a:rPr lang="en-US" sz="1800" dirty="0" err="1"/>
              <a:t>时间复杂度：</a:t>
            </a:r>
            <a:r>
              <a:rPr lang="en-US" sz="1800" i="1" dirty="0" err="1"/>
              <a:t>O</a:t>
            </a:r>
            <a:r>
              <a:rPr lang="en-US" sz="1800" dirty="0"/>
              <a:t>(</a:t>
            </a:r>
            <a:r>
              <a:rPr lang="en-US" sz="1800" i="1" dirty="0" err="1"/>
              <a:t>n</a:t>
            </a:r>
            <a:r>
              <a:rPr lang="en-US" sz="1800" dirty="0" err="1"/>
              <a:t>log</a:t>
            </a:r>
            <a:r>
              <a:rPr lang="en-US" sz="1800" i="1" dirty="0" err="1"/>
              <a:t>n</a:t>
            </a:r>
            <a:r>
              <a:rPr lang="en-US" sz="18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153717"/>
            <a:ext cx="4464496" cy="1171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26" y="3645025"/>
            <a:ext cx="4152444" cy="13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微软雅黑"/>
                <a:ea typeface="微软雅黑"/>
                <a:cs typeface="微软雅黑"/>
              </a:rPr>
              <a:t>字典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与集合</a:t>
            </a:r>
            <a:endParaRPr 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899614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什么是字典（Dictionary</a:t>
            </a:r>
            <a:r>
              <a:rPr lang="en-US" dirty="0"/>
              <a:t>）？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一系列“键</a:t>
            </a:r>
            <a:r>
              <a:rPr lang="en-US" altLang="zh-CN" sz="2400" dirty="0"/>
              <a:t>-</a:t>
            </a:r>
            <a:r>
              <a:rPr lang="zh-CN" altLang="en-US" sz="2400" dirty="0"/>
              <a:t>值</a:t>
            </a:r>
            <a:r>
              <a:rPr lang="en-US" altLang="zh-CN" sz="2400" dirty="0"/>
              <a:t>（key-value</a:t>
            </a:r>
            <a:r>
              <a:rPr lang="zh-CN" altLang="en-US" sz="2400" dirty="0"/>
              <a:t>）”对</a:t>
            </a:r>
            <a:endParaRPr lang="en-US" altLang="zh-CN" sz="2400" dirty="0"/>
          </a:p>
          <a:p>
            <a:r>
              <a:rPr lang="zh-CN" altLang="en-US" sz="2400" dirty="0"/>
              <a:t>通过</a:t>
            </a:r>
            <a:r>
              <a:rPr lang="en-US" altLang="zh-CN" sz="2400" dirty="0"/>
              <a:t>“</a:t>
            </a:r>
            <a:r>
              <a:rPr lang="zh-CN" altLang="en-US" sz="2400" dirty="0"/>
              <a:t>键</a:t>
            </a:r>
            <a:r>
              <a:rPr lang="en-US" altLang="zh-CN" sz="2400" dirty="0"/>
              <a:t>”</a:t>
            </a:r>
            <a:r>
              <a:rPr lang="zh-CN" altLang="en-US" sz="2400" dirty="0"/>
              <a:t>查找对应的</a:t>
            </a:r>
            <a:r>
              <a:rPr lang="en-US" altLang="zh-CN" sz="2400" dirty="0"/>
              <a:t>“</a:t>
            </a:r>
            <a:r>
              <a:rPr lang="zh-CN" altLang="en-US" sz="2400" dirty="0"/>
              <a:t>值</a:t>
            </a:r>
            <a:r>
              <a:rPr lang="en-US" altLang="zh-CN" sz="2400" dirty="0"/>
              <a:t>”</a:t>
            </a:r>
          </a:p>
          <a:p>
            <a:r>
              <a:rPr lang="zh-CN" altLang="en-US" sz="2400" dirty="0"/>
              <a:t>类似纸质字典，通过单词索引表找到其相应的定义</a:t>
            </a:r>
            <a:endParaRPr lang="en-US" altLang="zh-CN" sz="2400" dirty="0"/>
          </a:p>
          <a:p>
            <a:pPr lvl="1"/>
            <a:r>
              <a:rPr lang="en-US" altLang="zh-CN" sz="2000" dirty="0"/>
              <a:t>C++: map</a:t>
            </a:r>
            <a:r>
              <a:rPr lang="zh-CN" altLang="en-US" sz="2000" dirty="0"/>
              <a:t>、</a:t>
            </a:r>
            <a:r>
              <a:rPr lang="en-US" altLang="zh-CN" sz="2000" dirty="0"/>
              <a:t>Java: </a:t>
            </a:r>
            <a:r>
              <a:rPr lang="en-US" altLang="zh-CN" sz="2000" dirty="0" err="1"/>
              <a:t>HashTable</a:t>
            </a:r>
            <a:r>
              <a:rPr lang="en-US" altLang="zh-CN" sz="2000" dirty="0"/>
              <a:t> or </a:t>
            </a:r>
            <a:r>
              <a:rPr lang="en-US" altLang="zh-CN" sz="2000" dirty="0" err="1"/>
              <a:t>HashMap</a:t>
            </a:r>
            <a:endParaRPr lang="en-US" altLang="zh-CN" sz="2000" dirty="0"/>
          </a:p>
          <a:p>
            <a:r>
              <a:rPr lang="zh-CN" altLang="en-US" sz="2400" dirty="0"/>
              <a:t>例如：电话本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99592" y="3789041"/>
          <a:ext cx="547260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/>
                          <a:ea typeface="微软雅黑"/>
                          <a:cs typeface="微软雅黑"/>
                        </a:rPr>
                        <a:t>姓名（键）</a:t>
                      </a:r>
                      <a:endParaRPr lang="en-US" sz="28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/>
                          <a:ea typeface="微软雅黑"/>
                          <a:cs typeface="微软雅黑"/>
                        </a:rPr>
                        <a:t>电话号码（值）</a:t>
                      </a:r>
                      <a:endParaRPr lang="en-US" sz="28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86411234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86419453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86412387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微软雅黑"/>
                          <a:ea typeface="微软雅黑"/>
                          <a:cs typeface="微软雅黑"/>
                        </a:rPr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78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字典的使用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创建字典</a:t>
            </a:r>
            <a:endParaRPr lang="en-US" altLang="zh-CN" sz="2800" dirty="0"/>
          </a:p>
          <a:p>
            <a:pPr lvl="1"/>
            <a:r>
              <a:rPr lang="zh-CN" altLang="en-US" sz="2400" dirty="0"/>
              <a:t>使用 </a:t>
            </a:r>
            <a:r>
              <a:rPr lang="en-US" altLang="zh-CN" sz="2400" dirty="0">
                <a:solidFill>
                  <a:srgbClr val="FF0000"/>
                </a:solidFill>
              </a:rPr>
              <a:t>{ }</a:t>
            </a:r>
            <a:r>
              <a:rPr lang="en-US" altLang="zh-CN" sz="2400" dirty="0"/>
              <a:t> </a:t>
            </a:r>
            <a:r>
              <a:rPr lang="zh-CN" altLang="en-US" sz="2400" dirty="0"/>
              <a:t>创建字典</a:t>
            </a:r>
            <a:endParaRPr lang="en-US" altLang="zh-CN" sz="2400" dirty="0"/>
          </a:p>
          <a:p>
            <a:pPr lvl="1"/>
            <a:r>
              <a:rPr lang="zh-CN" altLang="en-US" sz="2400" dirty="0"/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 : </a:t>
            </a:r>
            <a:r>
              <a:rPr lang="en-US" altLang="en-US" sz="2400" dirty="0"/>
              <a:t>指明 </a:t>
            </a:r>
            <a:r>
              <a:rPr lang="en-US" altLang="en-US" sz="2400" dirty="0" err="1"/>
              <a:t>键:值</a:t>
            </a:r>
            <a:r>
              <a:rPr lang="en-US" altLang="en-US" sz="2400" dirty="0"/>
              <a:t> 对</a:t>
            </a:r>
          </a:p>
          <a:p>
            <a:pPr lvl="2"/>
            <a:r>
              <a:rPr lang="en-US" altLang="zh-CN" sz="1800" dirty="0"/>
              <a:t> </a:t>
            </a:r>
            <a:r>
              <a:rPr lang="en-US" altLang="zh-CN" sz="1800" dirty="0" err="1"/>
              <a:t>my_dict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=</a:t>
            </a:r>
            <a:r>
              <a:rPr lang="en-US" altLang="zh-CN" sz="1800" dirty="0"/>
              <a:t> {'John': 86411234,</a:t>
            </a:r>
            <a:r>
              <a:rPr lang="zh-CN" altLang="en-US" sz="1800" dirty="0"/>
              <a:t> </a:t>
            </a:r>
            <a:r>
              <a:rPr lang="en-US" altLang="zh-CN" sz="1800" dirty="0"/>
              <a:t>'Bob': 86419453,'Mike': 86412387}</a:t>
            </a:r>
          </a:p>
          <a:p>
            <a:pPr lvl="1"/>
            <a:r>
              <a:rPr lang="zh-CN" altLang="en-US" sz="2400" dirty="0"/>
              <a:t>键必须是</a:t>
            </a:r>
            <a:r>
              <a:rPr lang="zh-CN" altLang="en-US" sz="2400" dirty="0">
                <a:solidFill>
                  <a:srgbClr val="FF0000"/>
                </a:solidFill>
              </a:rPr>
              <a:t>不可变</a:t>
            </a:r>
            <a:r>
              <a:rPr lang="zh-CN" altLang="en-US" sz="2400" dirty="0"/>
              <a:t>的且不重复，值可以是</a:t>
            </a:r>
            <a:r>
              <a:rPr lang="zh-CN" altLang="en-US" sz="2400" dirty="0">
                <a:solidFill>
                  <a:srgbClr val="FF0000"/>
                </a:solidFill>
              </a:rPr>
              <a:t>任意</a:t>
            </a:r>
            <a:r>
              <a:rPr lang="zh-CN" altLang="en-US" sz="2400" dirty="0"/>
              <a:t>类型</a:t>
            </a:r>
            <a:endParaRPr lang="en-US" altLang="zh-CN" sz="2400" dirty="0"/>
          </a:p>
          <a:p>
            <a:r>
              <a:rPr lang="zh-CN" altLang="en-US" sz="2800" dirty="0"/>
              <a:t>访问字典</a:t>
            </a:r>
            <a:endParaRPr lang="en-US" altLang="zh-CN" sz="2800" dirty="0"/>
          </a:p>
          <a:p>
            <a:pPr lvl="1"/>
            <a:r>
              <a:rPr lang="zh-CN" altLang="en-US" sz="2400" dirty="0"/>
              <a:t>使用 </a:t>
            </a:r>
            <a:r>
              <a:rPr lang="en-US" altLang="zh-CN" sz="2400" dirty="0">
                <a:solidFill>
                  <a:srgbClr val="FF0000"/>
                </a:solidFill>
              </a:rPr>
              <a:t>[ ] </a:t>
            </a:r>
            <a:r>
              <a:rPr lang="zh-CN" altLang="en-US" sz="2400" dirty="0"/>
              <a:t>运算符，键作为索引</a:t>
            </a:r>
            <a:endParaRPr lang="en-US" altLang="zh-CN" sz="2400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print</a:t>
            </a:r>
            <a:r>
              <a:rPr lang="en-US" dirty="0"/>
              <a:t>  </a:t>
            </a:r>
            <a:r>
              <a:rPr lang="en-US" dirty="0" err="1"/>
              <a:t>my_dict</a:t>
            </a:r>
            <a:r>
              <a:rPr lang="en-US" dirty="0"/>
              <a:t>['Bob']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print</a:t>
            </a:r>
            <a:r>
              <a:rPr lang="en-US" dirty="0"/>
              <a:t>  </a:t>
            </a:r>
            <a:r>
              <a:rPr lang="en-US" dirty="0" err="1"/>
              <a:t>my_dict</a:t>
            </a:r>
            <a:r>
              <a:rPr lang="en-US" dirty="0"/>
              <a:t>['Tom'] </a:t>
            </a:r>
            <a:r>
              <a:rPr lang="en-US" dirty="0">
                <a:solidFill>
                  <a:srgbClr val="008000"/>
                </a:solidFill>
              </a:rPr>
              <a:t>#WRONG!</a:t>
            </a:r>
          </a:p>
          <a:p>
            <a:pPr lvl="2"/>
            <a:r>
              <a:rPr lang="zh-CN" altLang="en-US" dirty="0"/>
              <a:t>增加一个新的对</a:t>
            </a:r>
            <a:endParaRPr lang="en-US" altLang="zh-CN" dirty="0"/>
          </a:p>
          <a:p>
            <a:pPr lvl="3"/>
            <a:r>
              <a:rPr lang="en-US" dirty="0" err="1"/>
              <a:t>my_dict</a:t>
            </a:r>
            <a:r>
              <a:rPr lang="en-US" dirty="0"/>
              <a:t>['Tom']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/>
              <a:t> </a:t>
            </a:r>
            <a:r>
              <a:rPr lang="en-US" altLang="zh-CN" dirty="0"/>
              <a:t>86417639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字典运算符和方法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solidFill>
                  <a:srgbClr val="3366FF"/>
                </a:solidFill>
              </a:rPr>
              <a:t>len</a:t>
            </a:r>
            <a:r>
              <a:rPr lang="en-US" sz="2000" dirty="0"/>
              <a:t>(</a:t>
            </a:r>
            <a:r>
              <a:rPr lang="en-US" sz="2000" dirty="0" err="1"/>
              <a:t>my_dict</a:t>
            </a:r>
            <a:r>
              <a:rPr lang="en-US" sz="2000" dirty="0"/>
              <a:t>)</a:t>
            </a:r>
          </a:p>
          <a:p>
            <a:pPr lvl="1"/>
            <a:r>
              <a:rPr lang="en-US" sz="1800" dirty="0" err="1"/>
              <a:t>字典中键-值对的数量</a:t>
            </a:r>
            <a:endParaRPr lang="en-US" sz="1800" dirty="0"/>
          </a:p>
          <a:p>
            <a:r>
              <a:rPr lang="en-US" sz="2000" dirty="0"/>
              <a:t>key </a:t>
            </a:r>
            <a:r>
              <a:rPr lang="en-US" sz="2000" dirty="0">
                <a:solidFill>
                  <a:srgbClr val="FF0000"/>
                </a:solidFill>
              </a:rPr>
              <a:t>in</a:t>
            </a:r>
            <a:r>
              <a:rPr lang="en-US" sz="2000" dirty="0"/>
              <a:t> </a:t>
            </a:r>
            <a:r>
              <a:rPr lang="en-US" sz="2000" dirty="0" err="1"/>
              <a:t>my_dict</a:t>
            </a:r>
            <a:endParaRPr lang="en-US" sz="2000" dirty="0"/>
          </a:p>
          <a:p>
            <a:pPr lvl="1"/>
            <a:r>
              <a:rPr lang="en-US" sz="1800" dirty="0"/>
              <a:t>快速判断 key 是否为字典中的键</a:t>
            </a:r>
            <a:r>
              <a:rPr lang="zh-CN" altLang="en-US" sz="1800" dirty="0"/>
              <a:t>：</a:t>
            </a:r>
            <a:r>
              <a:rPr lang="en-US" altLang="zh-CN" sz="1800" dirty="0"/>
              <a:t>O(1)</a:t>
            </a:r>
            <a:endParaRPr lang="en-US" sz="1800" dirty="0"/>
          </a:p>
          <a:p>
            <a:pPr lvl="1"/>
            <a:r>
              <a:rPr lang="en-US" sz="1800" dirty="0"/>
              <a:t>等价于 </a:t>
            </a:r>
            <a:r>
              <a:rPr lang="en-US" sz="1800" dirty="0" err="1"/>
              <a:t>my_dict.has_key</a:t>
            </a:r>
            <a:r>
              <a:rPr lang="en-US" sz="1800" dirty="0"/>
              <a:t>(key)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for</a:t>
            </a:r>
            <a:r>
              <a:rPr lang="en-US" sz="2000" dirty="0"/>
              <a:t> key </a:t>
            </a:r>
            <a:r>
              <a:rPr lang="en-US" sz="2000" dirty="0">
                <a:solidFill>
                  <a:srgbClr val="FF0000"/>
                </a:solidFill>
              </a:rPr>
              <a:t>in</a:t>
            </a:r>
            <a:r>
              <a:rPr lang="en-US" sz="2000" dirty="0"/>
              <a:t> </a:t>
            </a:r>
            <a:r>
              <a:rPr lang="en-US" sz="2000" dirty="0" err="1"/>
              <a:t>my_dict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枚举字典中的键，注：键是无序的</a:t>
            </a:r>
          </a:p>
          <a:p>
            <a:r>
              <a:rPr lang="en-US" sz="2000" dirty="0"/>
              <a:t>更多的方法</a:t>
            </a:r>
          </a:p>
          <a:p>
            <a:pPr lvl="1"/>
            <a:r>
              <a:rPr lang="en-US" sz="1800" dirty="0" err="1"/>
              <a:t>my_dict.items</a:t>
            </a:r>
            <a:r>
              <a:rPr lang="en-US" sz="1800" dirty="0"/>
              <a:t>() – </a:t>
            </a:r>
            <a:r>
              <a:rPr lang="en-US" sz="1800" dirty="0" err="1"/>
              <a:t>全部的键-值对</a:t>
            </a:r>
            <a:endParaRPr lang="en-US" sz="1800" dirty="0"/>
          </a:p>
          <a:p>
            <a:pPr lvl="1"/>
            <a:r>
              <a:rPr lang="en-US" sz="1800" dirty="0" err="1"/>
              <a:t>my_dict.keys</a:t>
            </a:r>
            <a:r>
              <a:rPr lang="en-US" sz="1800" dirty="0"/>
              <a:t>() – 全部的键</a:t>
            </a:r>
          </a:p>
          <a:p>
            <a:pPr lvl="1"/>
            <a:r>
              <a:rPr lang="en-US" sz="1800" dirty="0" err="1"/>
              <a:t>my_dict.values</a:t>
            </a:r>
            <a:r>
              <a:rPr lang="en-US" sz="1800" dirty="0"/>
              <a:t>() – 全部的值</a:t>
            </a:r>
          </a:p>
          <a:p>
            <a:pPr lvl="1"/>
            <a:r>
              <a:rPr lang="en-US" sz="1800" dirty="0" err="1"/>
              <a:t>my_dict.clear</a:t>
            </a:r>
            <a:r>
              <a:rPr lang="en-US" sz="1800" dirty="0"/>
              <a:t>() – 清空字典</a:t>
            </a:r>
          </a:p>
        </p:txBody>
      </p:sp>
    </p:spTree>
    <p:extLst>
      <p:ext uri="{BB962C8B-B14F-4D97-AF65-F5344CB8AC3E}">
        <p14:creationId xmlns:p14="http://schemas.microsoft.com/office/powerpoint/2010/main" val="13244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示例：字母计数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655496" cy="4953000"/>
          </a:xfrm>
        </p:spPr>
        <p:txBody>
          <a:bodyPr/>
          <a:lstStyle/>
          <a:p>
            <a:r>
              <a:rPr lang="zh-CN" altLang="en-US" sz="1800" dirty="0"/>
              <a:t>读取一个字符串，计算每个字母出现的个数</a:t>
            </a:r>
            <a:endParaRPr lang="en-US" altLang="zh-CN" sz="1800" dirty="0"/>
          </a:p>
          <a:p>
            <a:r>
              <a:rPr lang="zh-CN" altLang="en-US" sz="1800" dirty="0"/>
              <a:t>方案一</a:t>
            </a:r>
            <a:endParaRPr lang="en-US" altLang="zh-CN" sz="1800" dirty="0"/>
          </a:p>
          <a:p>
            <a:pPr lvl="1"/>
            <a:r>
              <a:rPr lang="zh-CN" altLang="en-US" sz="1600" dirty="0"/>
              <a:t>生成 </a:t>
            </a:r>
            <a:r>
              <a:rPr lang="en-US" altLang="zh-CN" sz="1600" dirty="0"/>
              <a:t>26</a:t>
            </a:r>
            <a:r>
              <a:rPr lang="zh-CN" altLang="en-US" sz="1600" dirty="0"/>
              <a:t> 个变量，代表每个字母出现的个数</a:t>
            </a:r>
            <a:endParaRPr lang="en-US" altLang="zh-CN" sz="1600" dirty="0"/>
          </a:p>
          <a:p>
            <a:r>
              <a:rPr lang="zh-CN" altLang="en-US" sz="1800" dirty="0"/>
              <a:t>方案二</a:t>
            </a:r>
            <a:endParaRPr lang="en-US" altLang="zh-CN" sz="1800" dirty="0"/>
          </a:p>
          <a:p>
            <a:pPr lvl="1"/>
            <a:r>
              <a:rPr lang="zh-CN" altLang="en-US" sz="1600" dirty="0"/>
              <a:t>生成具有 </a:t>
            </a:r>
            <a:r>
              <a:rPr lang="en-US" altLang="zh-CN" sz="1600" dirty="0"/>
              <a:t>26</a:t>
            </a:r>
            <a:r>
              <a:rPr lang="zh-CN" altLang="en-US" sz="1600" dirty="0"/>
              <a:t> 个元素的列表，将每个字母转化为相应的索引值，如</a:t>
            </a:r>
            <a:r>
              <a:rPr lang="en-US" altLang="zh-CN" sz="1600" dirty="0"/>
              <a:t> a </a:t>
            </a:r>
            <a:r>
              <a:rPr lang="en-US" altLang="zh-CN" sz="1600" dirty="0">
                <a:sym typeface="Wingdings"/>
              </a:rPr>
              <a:t> 0</a:t>
            </a:r>
            <a:r>
              <a:rPr lang="zh-CN" altLang="en-US" sz="1600" dirty="0">
                <a:sym typeface="Wingdings"/>
              </a:rPr>
              <a:t>，</a:t>
            </a:r>
            <a:r>
              <a:rPr lang="en-US" altLang="zh-CN" sz="1600" dirty="0">
                <a:sym typeface="Wingdings"/>
              </a:rPr>
              <a:t>b  1</a:t>
            </a:r>
            <a:r>
              <a:rPr lang="en-US" altLang="en-US" sz="1600" dirty="0">
                <a:sym typeface="Wingdings"/>
              </a:rPr>
              <a:t>，…</a:t>
            </a:r>
            <a:endParaRPr lang="en-US" altLang="zh-CN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zh-CN" altLang="en-US" sz="1800" dirty="0"/>
              <a:t>方案三</a:t>
            </a:r>
            <a:endParaRPr lang="en-US" altLang="zh-CN" sz="1800" dirty="0"/>
          </a:p>
          <a:p>
            <a:pPr lvl="1"/>
            <a:r>
              <a:rPr lang="en-US" sz="1600" dirty="0"/>
              <a:t>生成一个字典，字母</a:t>
            </a:r>
            <a:r>
              <a:rPr lang="zh-CN" altLang="en-US" sz="1600" dirty="0"/>
              <a:t>做</a:t>
            </a:r>
            <a:r>
              <a:rPr lang="en-US" sz="1600" dirty="0"/>
              <a:t>键</a:t>
            </a:r>
            <a:r>
              <a:rPr lang="zh-CN" altLang="en-US" sz="1600" dirty="0"/>
              <a:t>，对应出现的次数做值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08" y="2780928"/>
            <a:ext cx="4104456" cy="843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56" y="4437112"/>
            <a:ext cx="2880320" cy="15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集合（Set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集合</a:t>
            </a:r>
            <a:endParaRPr lang="en-US" altLang="zh-CN" sz="2400" dirty="0"/>
          </a:p>
          <a:p>
            <a:pPr lvl="1"/>
            <a:r>
              <a:rPr lang="zh-TW" altLang="en-US" sz="2000" dirty="0"/>
              <a:t>无序不重复元素（</a:t>
            </a:r>
            <a:r>
              <a:rPr lang="zh-CN" altLang="en-US" sz="2000" dirty="0"/>
              <a:t>键</a:t>
            </a:r>
            <a:r>
              <a:rPr lang="zh-TW" altLang="en-US" sz="2000" dirty="0"/>
              <a:t>）集</a:t>
            </a:r>
            <a:endParaRPr lang="en-US" altLang="zh-TW" sz="2000" dirty="0"/>
          </a:p>
          <a:p>
            <a:pPr lvl="1"/>
            <a:r>
              <a:rPr lang="zh-CN" altLang="en-US" sz="2000" dirty="0"/>
              <a:t>和字典类似，但是无“值”</a:t>
            </a:r>
            <a:endParaRPr lang="en-US" altLang="zh-TW" sz="2000" dirty="0"/>
          </a:p>
          <a:p>
            <a:r>
              <a:rPr lang="zh-CN" altLang="en-US" sz="2400" dirty="0"/>
              <a:t>创建</a:t>
            </a:r>
            <a:endParaRPr lang="en-US" altLang="zh-CN" sz="2400" dirty="0"/>
          </a:p>
          <a:p>
            <a:pPr lvl="1"/>
            <a:r>
              <a:rPr lang="en-US" altLang="zh-CN" sz="2000" dirty="0"/>
              <a:t>x 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en-US" altLang="zh-CN" sz="2000" dirty="0"/>
              <a:t> set()</a:t>
            </a:r>
          </a:p>
          <a:p>
            <a:pPr lvl="1"/>
            <a:r>
              <a:rPr lang="en-US" altLang="zh-CN" sz="2000" dirty="0"/>
              <a:t>x = {key1, key2, …}</a:t>
            </a:r>
          </a:p>
          <a:p>
            <a:r>
              <a:rPr lang="zh-CN" altLang="en-US" sz="2400" dirty="0"/>
              <a:t>添加和删除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x.add</a:t>
            </a:r>
            <a:r>
              <a:rPr lang="en-US" altLang="zh-CN" sz="2000" dirty="0"/>
              <a:t>('body')</a:t>
            </a:r>
          </a:p>
          <a:p>
            <a:pPr lvl="1"/>
            <a:r>
              <a:rPr lang="en-US" sz="2000" dirty="0" err="1"/>
              <a:t>x.remove</a:t>
            </a:r>
            <a:r>
              <a:rPr lang="en-US" sz="2000" dirty="0"/>
              <a:t>('body')</a:t>
            </a:r>
          </a:p>
          <a:p>
            <a:r>
              <a:rPr lang="zh-CN" altLang="en-US" sz="2400" dirty="0"/>
              <a:t>集合的运算符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65566" y="1220755"/>
          <a:ext cx="3528392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/>
                          <a:ea typeface="微软雅黑"/>
                          <a:cs typeface="微软雅黑"/>
                        </a:rPr>
                        <a:t>运算符</a:t>
                      </a:r>
                      <a:endParaRPr lang="en-US" sz="19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/>
                          <a:ea typeface="微软雅黑"/>
                          <a:cs typeface="微软雅黑"/>
                        </a:rPr>
                        <a:t>含义</a:t>
                      </a:r>
                      <a:endParaRPr lang="en-US" sz="19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en-US" sz="19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差集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交集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并集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不等于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/>
                          <a:ea typeface="微软雅黑"/>
                          <a:cs typeface="微软雅黑"/>
                        </a:rPr>
                        <a:t>成员</a:t>
                      </a:r>
                      <a:endParaRPr lang="en-US" sz="19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for</a:t>
                      </a:r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 key </a:t>
                      </a:r>
                      <a:r>
                        <a:rPr lang="en-US" sz="1900" dirty="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in</a:t>
                      </a:r>
                      <a:r>
                        <a:rPr lang="en-US" sz="1900" dirty="0">
                          <a:latin typeface="微软雅黑"/>
                          <a:ea typeface="微软雅黑"/>
                          <a:cs typeface="微软雅黑"/>
                        </a:rPr>
                        <a:t>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微软雅黑"/>
                          <a:ea typeface="微软雅黑"/>
                          <a:cs typeface="微软雅黑"/>
                        </a:rPr>
                        <a:t>枚举</a:t>
                      </a:r>
                      <a:endParaRPr lang="en-US" sz="19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7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001419"/>
          </a:xfrm>
        </p:spPr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是八十年代末和九十年代初（</a:t>
            </a:r>
            <a:r>
              <a:rPr lang="en-US" altLang="zh-CN" dirty="0"/>
              <a:t> 1989</a:t>
            </a:r>
            <a:r>
              <a:rPr lang="zh-CN" altLang="en-US" dirty="0"/>
              <a:t>年），在荷兰国家数学和计算机科学研究所设计出来的一种</a:t>
            </a:r>
            <a:r>
              <a:rPr lang="zh-CN" altLang="en-US" dirty="0">
                <a:solidFill>
                  <a:srgbClr val="FF0000"/>
                </a:solidFill>
              </a:rPr>
              <a:t>程序设计语言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创始人为吉多</a:t>
            </a:r>
            <a:r>
              <a:rPr lang="en-US" altLang="zh-CN" dirty="0"/>
              <a:t>·</a:t>
            </a:r>
            <a:r>
              <a:rPr lang="zh-CN" altLang="en-US" dirty="0"/>
              <a:t>范罗苏姆（</a:t>
            </a:r>
            <a:r>
              <a:rPr lang="en-US" altLang="zh-CN" dirty="0"/>
              <a:t>Guido van </a:t>
            </a:r>
            <a:r>
              <a:rPr lang="en-US" altLang="zh-CN" dirty="0" err="1"/>
              <a:t>Rossum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3493" y="3913709"/>
            <a:ext cx="1758847" cy="228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8216" y="3933056"/>
            <a:ext cx="1872208" cy="225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4844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" y="1124745"/>
            <a:ext cx="8686327" cy="2592288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程序实现如下功能：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）指定一个目录，目录下已存在多个文本文件（已分好词）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）统计其中每一个词在所有文件中出现的总次数（假设单词间都用空格或者标点符号分开）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）输出一个文件，每一行包含“词   次数”</a:t>
            </a:r>
            <a:endParaRPr lang="en-US" altLang="zh-CN" dirty="0"/>
          </a:p>
          <a:p>
            <a:r>
              <a:rPr lang="zh-CN" altLang="en-US" dirty="0"/>
              <a:t>考察点：</a:t>
            </a:r>
            <a:endParaRPr lang="en-US" altLang="zh-CN" dirty="0"/>
          </a:p>
          <a:p>
            <a:pPr lvl="1"/>
            <a:r>
              <a:rPr lang="zh-CN" altLang="en-US" dirty="0"/>
              <a:t>得到一个目录下所有的文件名</a:t>
            </a:r>
            <a:endParaRPr lang="en-US" altLang="zh-CN" dirty="0"/>
          </a:p>
          <a:p>
            <a:pPr lvl="1"/>
            <a:r>
              <a:rPr lang="zh-CN" altLang="en-US" dirty="0"/>
              <a:t>逐个读取文件内容，利用字典计算单词的次数</a:t>
            </a:r>
            <a:endParaRPr lang="en-US" altLang="zh-CN" dirty="0"/>
          </a:p>
          <a:p>
            <a:pPr lvl="1"/>
            <a:r>
              <a:rPr lang="zh-CN" altLang="en-US" dirty="0"/>
              <a:t>文件写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728EA-C263-954F-8BAA-ADCB9779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033"/>
            <a:ext cx="9144000" cy="27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7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示例：单词计数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读取小说</a:t>
            </a:r>
            <a:r>
              <a:rPr lang="en-US" altLang="zh-CN" sz="2000" dirty="0"/>
              <a:t>"</a:t>
            </a:r>
            <a:r>
              <a:rPr lang="en-US" altLang="zh-CN" sz="2000" dirty="0" err="1"/>
              <a:t>emma.txt</a:t>
            </a:r>
            <a:r>
              <a:rPr lang="en-US" altLang="zh-CN" sz="2000" dirty="0"/>
              <a:t>"，</a:t>
            </a:r>
            <a:r>
              <a:rPr lang="zh-CN" altLang="en-US" sz="2000" dirty="0"/>
              <a:t>打印前</a:t>
            </a:r>
            <a:r>
              <a:rPr lang="en-US" altLang="zh-CN" sz="2000" dirty="0"/>
              <a:t> 10 </a:t>
            </a:r>
            <a:r>
              <a:rPr lang="zh-CN" altLang="en-US" sz="2000" dirty="0"/>
              <a:t>个最常见单词</a:t>
            </a:r>
            <a:endParaRPr lang="en-US" altLang="zh-CN" sz="2000" dirty="0"/>
          </a:p>
          <a:p>
            <a:pPr lvl="1"/>
            <a:r>
              <a:rPr lang="zh-CN" altLang="en-US" sz="1800" dirty="0"/>
              <a:t>是否还能直观的将每个单词转化为相应的数字？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156175" cy="4338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83768" y="3429000"/>
            <a:ext cx="2088232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24328" y="3212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生成词典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6216" y="4592042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排序，一般需要先</a:t>
            </a:r>
            <a:endParaRPr lang="en-US" altLang="zh-CN" dirty="0"/>
          </a:p>
          <a:p>
            <a:r>
              <a:rPr lang="zh-CN" altLang="en-US" dirty="0"/>
              <a:t>导出到列表中，对列表</a:t>
            </a:r>
            <a:endParaRPr lang="en-US" altLang="zh-CN" dirty="0"/>
          </a:p>
          <a:p>
            <a:r>
              <a:rPr lang="zh-CN" altLang="en-US" dirty="0"/>
              <a:t>进行排序</a:t>
            </a:r>
          </a:p>
        </p:txBody>
      </p:sp>
    </p:spTree>
    <p:extLst>
      <p:ext uri="{BB962C8B-B14F-4D97-AF65-F5344CB8AC3E}">
        <p14:creationId xmlns:p14="http://schemas.microsoft.com/office/powerpoint/2010/main" val="35048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43001" y="2533650"/>
            <a:ext cx="6542485" cy="1123951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/>
                <a:ea typeface="微软雅黑"/>
                <a:cs typeface="微软雅黑"/>
              </a:rPr>
              <a:t>模块</a:t>
            </a:r>
            <a:endParaRPr lang="ko-KR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4295" y="6239054"/>
            <a:ext cx="28623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183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模块的使用</a:t>
            </a:r>
            <a:endParaRPr lang="en-US" altLang="zh-CN" dirty="0"/>
          </a:p>
          <a:p>
            <a:pPr lvl="1"/>
            <a:r>
              <a:rPr lang="zh-CN" altLang="en-US" dirty="0"/>
              <a:t>函数实现了程序内的代码复用</a:t>
            </a:r>
            <a:endParaRPr lang="en-US" altLang="zh-CN" dirty="0"/>
          </a:p>
          <a:p>
            <a:pPr lvl="1"/>
            <a:r>
              <a:rPr lang="zh-CN" altLang="en-US" dirty="0"/>
              <a:t>模块跨程序的代码复用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模块是扩展名为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的文件</a:t>
            </a:r>
            <a:endParaRPr lang="en-US" altLang="zh-CN" dirty="0"/>
          </a:p>
          <a:p>
            <a:pPr marL="742950" lvl="2" indent="-342900"/>
            <a:r>
              <a:rPr lang="zh-TW" altLang="en-US" dirty="0"/>
              <a:t>实现</a:t>
            </a:r>
            <a:r>
              <a:rPr lang="zh-CN" altLang="en-US" dirty="0"/>
              <a:t>一定</a:t>
            </a:r>
            <a:r>
              <a:rPr lang="zh-TW" altLang="en-US" dirty="0"/>
              <a:t>的功能</a:t>
            </a:r>
            <a:r>
              <a:rPr lang="zh-CN" altLang="en-US" dirty="0"/>
              <a:t>的</a:t>
            </a:r>
            <a:r>
              <a:rPr lang="en-US" altLang="zh-CN" dirty="0"/>
              <a:t> Python </a:t>
            </a:r>
            <a:r>
              <a:rPr lang="zh-CN" altLang="en-US" dirty="0"/>
              <a:t>脚本代码</a:t>
            </a:r>
            <a:r>
              <a:rPr lang="zh-TW" altLang="en-US" dirty="0"/>
              <a:t>集合</a:t>
            </a:r>
            <a:endParaRPr lang="en-US" altLang="zh-TW" dirty="0"/>
          </a:p>
          <a:p>
            <a:pPr marL="742950" lvl="2" indent="-342900"/>
            <a:endParaRPr lang="en-US" altLang="zh-TW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6779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模块（Modules</a:t>
            </a:r>
            <a:r>
              <a:rPr 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引入模块的基本方法：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lang="en-US" altLang="zh-CN" sz="1500" dirty="0"/>
              <a:t> </a:t>
            </a:r>
            <a:r>
              <a:rPr lang="en-US" altLang="zh-CN" dirty="0" err="1"/>
              <a:t>module_name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as</a:t>
            </a:r>
            <a:r>
              <a:rPr lang="zh-CN" altLang="en-US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XX</a:t>
            </a:r>
            <a:endParaRPr lang="en-US" altLang="zh-CN" dirty="0">
              <a:solidFill>
                <a:srgbClr val="9700FF"/>
              </a:solidFill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dirty="0" err="1"/>
              <a:t>module_name.function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其他引入方式</a:t>
            </a:r>
            <a:endParaRPr lang="en-US" dirty="0"/>
          </a:p>
          <a:p>
            <a:pPr lvl="1"/>
            <a:r>
              <a:rPr lang="zh-CN" altLang="en-US" dirty="0"/>
              <a:t>引入函数：</a:t>
            </a:r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from</a:t>
            </a:r>
            <a:r>
              <a:rPr lang="en-US" altLang="zh-CN" dirty="0"/>
              <a:t> </a:t>
            </a:r>
            <a:r>
              <a:rPr lang="en-US" altLang="zh-CN" dirty="0" err="1"/>
              <a:t>module_name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lang="en-US" altLang="zh-CN" dirty="0"/>
              <a:t> XXX</a:t>
            </a:r>
          </a:p>
          <a:p>
            <a:pPr lvl="2"/>
            <a:r>
              <a:rPr lang="en-US" altLang="zh-CN" dirty="0"/>
              <a:t>XXX</a:t>
            </a:r>
            <a:r>
              <a:rPr lang="zh-CN" altLang="en-US" dirty="0"/>
              <a:t> 可以直接使用</a:t>
            </a:r>
            <a:endParaRPr lang="en-US" altLang="zh-CN" dirty="0"/>
          </a:p>
          <a:p>
            <a:pPr lvl="1"/>
            <a:r>
              <a:rPr lang="zh-CN" altLang="en-US" dirty="0"/>
              <a:t>引入多个函数：</a:t>
            </a:r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from</a:t>
            </a:r>
            <a:r>
              <a:rPr lang="en-US" altLang="zh-CN" dirty="0"/>
              <a:t> </a:t>
            </a:r>
            <a:r>
              <a:rPr lang="en-US" altLang="zh-CN" dirty="0" err="1"/>
              <a:t>module_name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lang="en-US" altLang="zh-CN" dirty="0"/>
              <a:t> XXX, YYY</a:t>
            </a:r>
          </a:p>
          <a:p>
            <a:pPr lvl="2"/>
            <a:r>
              <a:rPr lang="en-US" altLang="zh-CN" dirty="0"/>
              <a:t>XXX</a:t>
            </a:r>
            <a:r>
              <a:rPr lang="zh-CN" altLang="en-US" dirty="0"/>
              <a:t>，</a:t>
            </a:r>
            <a:r>
              <a:rPr lang="en-US" altLang="zh-CN" dirty="0"/>
              <a:t>YYY</a:t>
            </a:r>
            <a:r>
              <a:rPr lang="zh-CN" altLang="en-US" dirty="0"/>
              <a:t> 可以直接使用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158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重要模块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113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AB501-2598-8144-A7F4-60D48D06B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NumPy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3021D7-56C6-8E43-8D73-D2115F3FC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1058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模块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科学计算工具</a:t>
            </a:r>
            <a:endParaRPr lang="en-US" altLang="zh-CN" dirty="0"/>
          </a:p>
          <a:p>
            <a:pPr lvl="1"/>
            <a:r>
              <a:rPr lang="en-US" dirty="0" err="1"/>
              <a:t>任意维数的数组（ndarray，n-dimensional</a:t>
            </a:r>
            <a:r>
              <a:rPr lang="en-US" dirty="0"/>
              <a:t> array） </a:t>
            </a:r>
          </a:p>
          <a:p>
            <a:pPr lvl="1"/>
            <a:r>
              <a:rPr lang="en-US" dirty="0" err="1"/>
              <a:t>通用函数（ufunc，universal</a:t>
            </a:r>
            <a:r>
              <a:rPr lang="en-US" dirty="0"/>
              <a:t> function）</a:t>
            </a:r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数组</a:t>
            </a:r>
            <a:endParaRPr lang="en-US" altLang="zh-TW" dirty="0"/>
          </a:p>
          <a:p>
            <a:pPr lvl="1"/>
            <a:r>
              <a:rPr lang="zh-TW" altLang="en-US" dirty="0"/>
              <a:t>下标从</a:t>
            </a:r>
            <a:r>
              <a:rPr lang="en-US" altLang="zh-TW" dirty="0"/>
              <a:t> 0 </a:t>
            </a:r>
            <a:r>
              <a:rPr lang="zh-TW" altLang="en-US" dirty="0"/>
              <a:t>开始</a:t>
            </a:r>
            <a:endParaRPr lang="en-US" altLang="zh-TW" dirty="0"/>
          </a:p>
          <a:p>
            <a:pPr lvl="1"/>
            <a:r>
              <a:rPr lang="zh-TW" altLang="en-US" dirty="0"/>
              <a:t>同一数组中所有元素的类型必须相同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函数</a:t>
            </a:r>
            <a:endParaRPr lang="en-US" altLang="zh-TW" dirty="0"/>
          </a:p>
          <a:p>
            <a:pPr lvl="1"/>
            <a:r>
              <a:rPr lang="zh-CN" altLang="en-US" dirty="0"/>
              <a:t>如数组创建函数、三角函数等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901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模块使用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800000"/>
                </a:solidFill>
              </a:rPr>
              <a:t>import</a:t>
            </a:r>
            <a:r>
              <a:rPr lang="en-US" b="0" dirty="0"/>
              <a:t> </a:t>
            </a:r>
            <a:r>
              <a:rPr lang="en-US" b="0" dirty="0" err="1"/>
              <a:t>numpy</a:t>
            </a:r>
            <a:r>
              <a:rPr lang="en-US" b="0" dirty="0"/>
              <a:t> </a:t>
            </a:r>
            <a:r>
              <a:rPr lang="en-US" b="0" dirty="0">
                <a:solidFill>
                  <a:srgbClr val="800000"/>
                </a:solidFill>
              </a:rPr>
              <a:t>as</a:t>
            </a:r>
            <a:r>
              <a:rPr lang="en-US" b="0" dirty="0"/>
              <a:t> </a:t>
            </a:r>
            <a:r>
              <a:rPr lang="en-US" b="0" dirty="0" err="1"/>
              <a:t>np</a:t>
            </a:r>
            <a:endParaRPr lang="en-US" b="0" dirty="0"/>
          </a:p>
          <a:p>
            <a:pPr marL="0" indent="0">
              <a:buNone/>
            </a:pPr>
            <a:r>
              <a:rPr lang="pl-PL" b="0" dirty="0"/>
              <a:t>a = </a:t>
            </a:r>
            <a:r>
              <a:rPr lang="pl-PL" b="0" dirty="0" err="1"/>
              <a:t>np.array</a:t>
            </a:r>
            <a:r>
              <a:rPr lang="pl-PL" b="0" dirty="0"/>
              <a:t>([1,2,3,4]) </a:t>
            </a:r>
            <a:r>
              <a:rPr lang="pl-PL" b="0" dirty="0">
                <a:solidFill>
                  <a:srgbClr val="008000"/>
                </a:solidFill>
              </a:rPr>
              <a:t>#</a:t>
            </a:r>
            <a:r>
              <a:rPr lang="zh-CN" altLang="en-US" b="0" dirty="0">
                <a:solidFill>
                  <a:srgbClr val="008000"/>
                </a:solidFill>
              </a:rPr>
              <a:t>创建一维数组</a:t>
            </a:r>
            <a:endParaRPr lang="pl-PL" b="0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pl-PL" b="0" dirty="0"/>
              <a:t>b = </a:t>
            </a:r>
            <a:r>
              <a:rPr lang="pl-PL" b="0" dirty="0" err="1"/>
              <a:t>np.array</a:t>
            </a:r>
            <a:r>
              <a:rPr lang="pl-PL" b="0" dirty="0"/>
              <a:t>([[1,2,3,4], [5,6,7,8]]) </a:t>
            </a:r>
            <a:r>
              <a:rPr lang="pl-PL" b="0" dirty="0">
                <a:solidFill>
                  <a:srgbClr val="008000"/>
                </a:solidFill>
              </a:rPr>
              <a:t>#</a:t>
            </a:r>
            <a:r>
              <a:rPr lang="zh-CN" altLang="en-US" b="0" dirty="0">
                <a:solidFill>
                  <a:srgbClr val="008000"/>
                </a:solidFill>
              </a:rPr>
              <a:t>创建二维数组</a:t>
            </a:r>
            <a:endParaRPr lang="en-US" altLang="zh-CN" b="0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pl-PL" b="0" dirty="0"/>
              <a:t>c = </a:t>
            </a:r>
            <a:r>
              <a:rPr lang="pl-PL" b="0" dirty="0" err="1"/>
              <a:t>np.zeros</a:t>
            </a:r>
            <a:r>
              <a:rPr lang="pl-PL" b="0" dirty="0"/>
              <a:t>((3,4)) </a:t>
            </a:r>
            <a:r>
              <a:rPr lang="pl-PL" b="0" dirty="0">
                <a:solidFill>
                  <a:srgbClr val="008000"/>
                </a:solidFill>
              </a:rPr>
              <a:t>#</a:t>
            </a:r>
            <a:r>
              <a:rPr lang="zh-CN" altLang="en-US" b="0" dirty="0">
                <a:solidFill>
                  <a:srgbClr val="008000"/>
                </a:solidFill>
              </a:rPr>
              <a:t>创建 </a:t>
            </a:r>
            <a:r>
              <a:rPr lang="en-US" altLang="zh-CN" b="0" dirty="0">
                <a:solidFill>
                  <a:srgbClr val="008000"/>
                </a:solidFill>
              </a:rPr>
              <a:t>3</a:t>
            </a:r>
            <a:r>
              <a:rPr lang="zh-CN" altLang="en-US" b="0" dirty="0">
                <a:solidFill>
                  <a:srgbClr val="008000"/>
                </a:solidFill>
              </a:rPr>
              <a:t> </a:t>
            </a:r>
            <a:r>
              <a:rPr lang="en-US" altLang="zh-CN" b="0" dirty="0">
                <a:solidFill>
                  <a:srgbClr val="008000"/>
                </a:solidFill>
              </a:rPr>
              <a:t>x</a:t>
            </a:r>
            <a:r>
              <a:rPr lang="zh-CN" altLang="en-US" b="0" dirty="0">
                <a:solidFill>
                  <a:srgbClr val="008000"/>
                </a:solidFill>
              </a:rPr>
              <a:t> </a:t>
            </a:r>
            <a:r>
              <a:rPr lang="en-US" altLang="zh-CN" b="0" dirty="0">
                <a:solidFill>
                  <a:srgbClr val="008000"/>
                </a:solidFill>
              </a:rPr>
              <a:t>4</a:t>
            </a:r>
            <a:r>
              <a:rPr lang="zh-CN" altLang="en-US" b="0" dirty="0">
                <a:solidFill>
                  <a:srgbClr val="008000"/>
                </a:solidFill>
              </a:rPr>
              <a:t> 的 </a:t>
            </a:r>
            <a:r>
              <a:rPr lang="en-US" altLang="zh-CN" b="0" dirty="0">
                <a:solidFill>
                  <a:srgbClr val="008000"/>
                </a:solidFill>
              </a:rPr>
              <a:t>0</a:t>
            </a:r>
            <a:r>
              <a:rPr lang="zh-CN" altLang="en-US" b="0" dirty="0">
                <a:solidFill>
                  <a:srgbClr val="008000"/>
                </a:solidFill>
              </a:rPr>
              <a:t> 矩阵</a:t>
            </a:r>
            <a:endParaRPr lang="en-US" altLang="zh-CN" b="0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pl-PL" b="0" dirty="0"/>
              <a:t>e = np.dot(a, b.T) </a:t>
            </a:r>
            <a:r>
              <a:rPr lang="pl-PL" b="0" dirty="0">
                <a:solidFill>
                  <a:srgbClr val="008000"/>
                </a:solidFill>
              </a:rPr>
              <a:t># a 和 b</a:t>
            </a:r>
            <a:r>
              <a:rPr lang="zh-CN" altLang="en-US" b="0" dirty="0">
                <a:solidFill>
                  <a:srgbClr val="008000"/>
                </a:solidFill>
              </a:rPr>
              <a:t> </a:t>
            </a:r>
            <a:r>
              <a:rPr lang="pl-PL" b="0" dirty="0" err="1">
                <a:solidFill>
                  <a:srgbClr val="008000"/>
                </a:solidFill>
              </a:rPr>
              <a:t>的转置相乘</a:t>
            </a:r>
            <a:endParaRPr lang="pl-PL" b="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pl-PL" b="0" dirty="0"/>
          </a:p>
          <a:p>
            <a:r>
              <a:rPr lang="zh-CN" altLang="en-US" b="0" dirty="0"/>
              <a:t>更多信息：</a:t>
            </a:r>
            <a:r>
              <a:rPr lang="en-US" altLang="zh-CN" b="0" dirty="0">
                <a:hlinkClick r:id="rId2"/>
              </a:rPr>
              <a:t>http://www.numpy.org/</a:t>
            </a:r>
            <a:r>
              <a:rPr lang="zh-CN" altLang="en-US" b="0" dirty="0"/>
              <a:t>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87387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F16D7-2010-B749-A8A8-677630C2C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中文分词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FB2C3F-03BC-F840-B8E9-3AB52E215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16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>
            <a:normAutofit/>
          </a:bodyPr>
          <a:lstStyle/>
          <a:p>
            <a:r>
              <a:rPr lang="zh-CN" altLang="en-US" dirty="0"/>
              <a:t>解释性语言，有代码即可执行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非常适合文科学生学习和使用</a:t>
            </a:r>
            <a:endParaRPr lang="en-US" altLang="zh-CN" dirty="0"/>
          </a:p>
          <a:p>
            <a:pPr lvl="1"/>
            <a:r>
              <a:rPr lang="zh-CN" altLang="en-US" dirty="0"/>
              <a:t>易于学习，明确定义的语法，结构简单</a:t>
            </a:r>
            <a:endParaRPr lang="en-US" altLang="zh-CN" dirty="0"/>
          </a:p>
          <a:p>
            <a:pPr lvl="1"/>
            <a:r>
              <a:rPr lang="zh-CN" altLang="en-US" dirty="0"/>
              <a:t>易于阅读</a:t>
            </a:r>
            <a:endParaRPr lang="en-US" altLang="zh-CN" dirty="0"/>
          </a:p>
          <a:p>
            <a:pPr lvl="1"/>
            <a:r>
              <a:rPr lang="zh-CN" altLang="en-US" dirty="0"/>
              <a:t>易于维护</a:t>
            </a:r>
            <a:endParaRPr lang="en-US" altLang="zh-CN" dirty="0"/>
          </a:p>
          <a:p>
            <a:pPr lvl="1"/>
            <a:r>
              <a:rPr lang="zh-CN" altLang="en-US" dirty="0"/>
              <a:t>强大的扩展库支持</a:t>
            </a:r>
            <a:endParaRPr lang="en-US" altLang="zh-CN" dirty="0"/>
          </a:p>
          <a:p>
            <a:pPr lvl="1"/>
            <a:r>
              <a:rPr lang="zh-CN" altLang="en-US" dirty="0"/>
              <a:t>互动模式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5705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8C89C-0A4D-D144-BCCF-67FF2FC0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中文文本特点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42258-84DE-794D-AAF0-C4E0B235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英文（以及一些国家</a:t>
            </a:r>
            <a:r>
              <a:rPr lang="en-US" altLang="zh-CN" dirty="0"/>
              <a:t>/</a:t>
            </a:r>
            <a:r>
              <a:rPr lang="zh-CN" altLang="en-US" dirty="0"/>
              <a:t>地区语言文字）词与词之间有</a:t>
            </a:r>
            <a:r>
              <a:rPr lang="zh-CN" altLang="en-US" b="1" dirty="0"/>
              <a:t>空格（分隔符）</a:t>
            </a:r>
            <a:r>
              <a:rPr lang="zh-CN" altLang="en-US" dirty="0"/>
              <a:t>，分词处理相对容易</a:t>
            </a:r>
            <a:br>
              <a:rPr lang="en-US" altLang="zh-CN" dirty="0"/>
            </a:br>
            <a:r>
              <a:rPr lang="zh-CN" altLang="en-US" dirty="0"/>
              <a:t>例如：</a:t>
            </a:r>
            <a:r>
              <a:rPr lang="en-US" altLang="zh-CN" dirty="0"/>
              <a:t>This is a book.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中文基于单字，中文书面表达方式以汉字作为最小单位的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字与字之间、词与词之间</a:t>
            </a:r>
            <a:r>
              <a:rPr lang="zh-CN" altLang="en-US" b="1" dirty="0"/>
              <a:t>紧密连接</a:t>
            </a:r>
            <a:r>
              <a:rPr lang="zh-CN" altLang="en-US" dirty="0"/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词与词之间没有显性的界限标志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词是</a:t>
            </a:r>
            <a:r>
              <a:rPr lang="zh-CN" altLang="en-US" b="1" dirty="0"/>
              <a:t>最小并且能独立活动</a:t>
            </a:r>
            <a:r>
              <a:rPr lang="zh-CN" altLang="en-US" dirty="0"/>
              <a:t>的语言成分，文章以词为基本单位来形成有意义的篇章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添加合适的显性的词语边界标志使得所形成的词串反映句子的本意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所以</a:t>
            </a:r>
            <a:r>
              <a:rPr lang="zh-CN" altLang="en-US" dirty="0">
                <a:latin typeface="Times New Roman" panose="02020603050405020304" pitchFamily="18" charset="0"/>
              </a:rPr>
              <a:t>分词是</a:t>
            </a:r>
            <a:r>
              <a:rPr lang="zh-CN" altLang="en-US" dirty="0">
                <a:solidFill>
                  <a:schemeClr val="folHlink"/>
                </a:solidFill>
                <a:latin typeface="Times New Roman" panose="02020603050405020304" pitchFamily="18" charset="0"/>
              </a:rPr>
              <a:t>汉语文本分析处理中首先要解决的问题</a:t>
            </a:r>
            <a:endParaRPr lang="en-US" altLang="zh-CN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1769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AB1D0-D36A-2B42-B904-1370AED9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58DD9-149B-8F4B-90F4-54071ADB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100" dirty="0"/>
              <a:t>正确的机器自动分词是正确的中文信息处理的基础</a:t>
            </a:r>
          </a:p>
          <a:p>
            <a:pPr lvl="1"/>
            <a:r>
              <a:rPr lang="zh-CN" altLang="en-US" dirty="0"/>
              <a:t>文本检索</a:t>
            </a:r>
          </a:p>
          <a:p>
            <a:pPr lvl="2"/>
            <a:r>
              <a:rPr lang="zh-CN" altLang="en-US" sz="1500" dirty="0"/>
              <a:t> 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zh-CN" altLang="en-US" sz="1500" u="sng" dirty="0">
                <a:ea typeface="楷体_GB2312" pitchFamily="49" charset="-122"/>
              </a:rPr>
              <a:t>和服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于三日后裁制完毕，并呈送将军府中。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王府饭店的设施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和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服务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是一流的。</a:t>
            </a:r>
            <a:br>
              <a:rPr lang="zh-CN" altLang="en-US" sz="1500" dirty="0"/>
            </a:br>
            <a:endParaRPr lang="en-US" altLang="zh-CN" sz="1500" dirty="0"/>
          </a:p>
          <a:p>
            <a:pPr marL="914400" lvl="2" indent="0">
              <a:buNone/>
            </a:pPr>
            <a:r>
              <a:rPr lang="zh-CN" altLang="en-US" sz="1500" dirty="0"/>
              <a:t>如果不分词或者</a:t>
            </a:r>
            <a:r>
              <a:rPr lang="zh-CN" altLang="en-US" sz="1500" dirty="0">
                <a:latin typeface="Times New Roman" panose="02020603050405020304" pitchFamily="18" charset="0"/>
              </a:rPr>
              <a:t>“</a:t>
            </a:r>
            <a:r>
              <a:rPr lang="zh-CN" altLang="en-US" sz="1500" dirty="0"/>
              <a:t>和服务</a:t>
            </a:r>
            <a:r>
              <a:rPr lang="zh-CN" altLang="en-US" sz="1500" dirty="0">
                <a:latin typeface="Times New Roman" panose="02020603050405020304" pitchFamily="18" charset="0"/>
              </a:rPr>
              <a:t>”</a:t>
            </a:r>
            <a:r>
              <a:rPr lang="zh-CN" altLang="en-US" sz="1500" dirty="0"/>
              <a:t>分词有误，都会导致荒谬的检索结果。</a:t>
            </a:r>
            <a:endParaRPr lang="en-US" altLang="zh-CN" sz="1500" dirty="0"/>
          </a:p>
          <a:p>
            <a:pPr lvl="2"/>
            <a:endParaRPr lang="zh-CN" altLang="en-US" sz="1500" dirty="0"/>
          </a:p>
          <a:p>
            <a:pPr lvl="1"/>
            <a:r>
              <a:rPr lang="zh-CN" altLang="en-US" dirty="0"/>
              <a:t>文语转换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他们是来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撞人那件事的。</a:t>
            </a:r>
            <a:r>
              <a:rPr lang="en-US" altLang="zh-CN" sz="1500" dirty="0">
                <a:ea typeface="楷体_GB2312" pitchFamily="49" charset="-122"/>
              </a:rPr>
              <a:t>(</a:t>
            </a:r>
            <a:r>
              <a:rPr lang="en-US" altLang="zh-CN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>
                <a:ea typeface="楷体_GB2312" pitchFamily="49" charset="-122"/>
              </a:rPr>
              <a:t>cha</a:t>
            </a:r>
            <a:r>
              <a:rPr lang="zh-CN" altLang="en-US" sz="1500" dirty="0">
                <a:ea typeface="楷体_GB2312" pitchFamily="49" charset="-122"/>
              </a:rPr>
              <a:t>）</a:t>
            </a:r>
          </a:p>
          <a:p>
            <a:pPr lvl="2"/>
            <a:r>
              <a:rPr lang="zh-CN" altLang="en-US" sz="1500" dirty="0">
                <a:ea typeface="楷体_GB2312" pitchFamily="49" charset="-122"/>
              </a:rPr>
              <a:t> 行侠仗义的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u="sng" dirty="0">
                <a:ea typeface="楷体_GB2312" pitchFamily="49" charset="-122"/>
              </a:rPr>
              <a:t>查金泰</a:t>
            </a:r>
            <a:r>
              <a:rPr lang="zh-CN" altLang="en-US" sz="1500" dirty="0">
                <a:ea typeface="楷体_GB2312" pitchFamily="49" charset="-122"/>
              </a:rPr>
              <a:t> </a:t>
            </a:r>
            <a:r>
              <a:rPr lang="en-US" altLang="zh-CN" sz="1500" dirty="0">
                <a:ea typeface="楷体_GB2312" pitchFamily="49" charset="-122"/>
              </a:rPr>
              <a:t>| </a:t>
            </a:r>
            <a:r>
              <a:rPr lang="zh-CN" altLang="en-US" sz="1500" dirty="0">
                <a:ea typeface="楷体_GB2312" pitchFamily="49" charset="-122"/>
              </a:rPr>
              <a:t>远近闻名。（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1500" dirty="0">
                <a:ea typeface="楷体_GB2312" pitchFamily="49" charset="-122"/>
              </a:rPr>
              <a:t>查</a:t>
            </a:r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1500" dirty="0">
                <a:ea typeface="楷体_GB2312" pitchFamily="49" charset="-122"/>
              </a:rPr>
              <a:t>读音为</a:t>
            </a:r>
            <a:r>
              <a:rPr lang="en-US" altLang="zh-CN" sz="1500" dirty="0" err="1">
                <a:ea typeface="楷体_GB2312" pitchFamily="49" charset="-122"/>
              </a:rPr>
              <a:t>zha</a:t>
            </a:r>
            <a:r>
              <a:rPr lang="en-US" altLang="zh-CN" sz="1500" dirty="0">
                <a:ea typeface="楷体_GB2312" pitchFamily="49" charset="-122"/>
              </a:rPr>
              <a:t>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92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E4C289F8-BBD0-2B48-BBC6-5E0FDB286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分词面临的主要难题 </a:t>
            </a:r>
          </a:p>
        </p:txBody>
      </p:sp>
      <p:sp>
        <p:nvSpPr>
          <p:cNvPr id="271365" name="Rectangle 5">
            <a:extLst>
              <a:ext uri="{FF2B5EF4-FFF2-40B4-BE49-F238E27FC236}">
                <a16:creationId xmlns:a16="http://schemas.microsoft.com/office/drawing/2014/main" id="{DDDD3718-5188-B845-84BD-87C98B374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如何面向大规模开放应用是汉语分词研究亟待解决的挑战</a:t>
            </a:r>
          </a:p>
          <a:p>
            <a:pPr lvl="1"/>
            <a:r>
              <a:rPr lang="zh-CN" altLang="en-US" dirty="0"/>
              <a:t>如何识别未登录词</a:t>
            </a:r>
          </a:p>
          <a:p>
            <a:pPr lvl="1"/>
            <a:r>
              <a:rPr lang="zh-CN" altLang="en-US" dirty="0"/>
              <a:t>如何利用语言学知识</a:t>
            </a:r>
          </a:p>
          <a:p>
            <a:pPr lvl="1"/>
            <a:r>
              <a:rPr lang="zh-CN" altLang="en-US" dirty="0"/>
              <a:t>词语边界歧义处理</a:t>
            </a:r>
          </a:p>
          <a:p>
            <a:pPr lvl="1"/>
            <a:r>
              <a:rPr lang="zh-CN" altLang="en-US" dirty="0"/>
              <a:t>实时性应用中的效率问题 </a:t>
            </a: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1610995D-8E9E-1241-8361-8936AA154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875360"/>
            <a:ext cx="68580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135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76043E-ACE1-D547-9FC3-EFCFE8E43834}"/>
              </a:ext>
            </a:extLst>
          </p:cNvPr>
          <p:cNvSpPr txBox="1"/>
          <p:nvPr/>
        </p:nvSpPr>
        <p:spPr>
          <a:xfrm>
            <a:off x="2555776" y="4391789"/>
            <a:ext cx="4635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南京市长江大桥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lang="zh-CN" altLang="en-US" b="1" dirty="0"/>
              <a:t>还好我一把把把把住了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我也想过过儿过过的生活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校长说衣服上除了校徽别别别的</a:t>
            </a:r>
          </a:p>
        </p:txBody>
      </p:sp>
    </p:spTree>
    <p:extLst>
      <p:ext uri="{BB962C8B-B14F-4D97-AF65-F5344CB8AC3E}">
        <p14:creationId xmlns:p14="http://schemas.microsoft.com/office/powerpoint/2010/main" val="12889015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AAE7-D24C-D54F-AF03-A0463B75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中文分词工具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41539-9CEF-B14D-BD05-B4428653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435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资料来源： </a:t>
            </a:r>
            <a:r>
              <a:rPr kumimoji="1" lang="en-US" altLang="zh-CN" dirty="0">
                <a:hlinkClick r:id="rId2"/>
              </a:rPr>
              <a:t>https://github.com/crownpku/Awesome-Chinese-NLP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3"/>
              </a:rPr>
              <a:t>Jieba </a:t>
            </a:r>
            <a:r>
              <a:rPr lang="zh-CN" altLang="en-US" dirty="0">
                <a:hlinkClick r:id="rId3"/>
              </a:rPr>
              <a:t>结巴中文分词</a:t>
            </a:r>
            <a:r>
              <a:rPr lang="zh-CN" altLang="en-US" dirty="0"/>
              <a:t> </a:t>
            </a:r>
            <a:r>
              <a:rPr lang="en-US" altLang="zh-CN" dirty="0"/>
              <a:t>(Python</a:t>
            </a:r>
            <a:r>
              <a:rPr lang="zh-CN" altLang="en-US" dirty="0"/>
              <a:t>及大量其它编程语言衍生</a:t>
            </a:r>
            <a:r>
              <a:rPr lang="en-US" altLang="zh-CN" dirty="0"/>
              <a:t>) </a:t>
            </a:r>
            <a:r>
              <a:rPr lang="zh-CN" altLang="en-US" dirty="0"/>
              <a:t>做最好的 </a:t>
            </a:r>
            <a:r>
              <a:rPr lang="en-US" altLang="zh-CN" dirty="0"/>
              <a:t>Python </a:t>
            </a:r>
            <a:r>
              <a:rPr lang="zh-CN" altLang="en-US" dirty="0"/>
              <a:t>中文分词组件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hlinkClick r:id="rId4"/>
              </a:rPr>
              <a:t>北大中文分词工具</a:t>
            </a:r>
            <a:r>
              <a:rPr lang="zh-CN" altLang="en-US" dirty="0"/>
              <a:t> </a:t>
            </a:r>
            <a:r>
              <a:rPr lang="en-US" altLang="zh-CN" dirty="0"/>
              <a:t>(Python) </a:t>
            </a:r>
            <a:r>
              <a:rPr lang="zh-CN" altLang="en-US" dirty="0"/>
              <a:t>高准确度中文分词工具，简单易用，跟现有开源工具相比大幅提高了分词的准确率。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5"/>
              </a:rPr>
              <a:t>kcws </a:t>
            </a:r>
            <a:r>
              <a:rPr lang="zh-CN" altLang="en-US" dirty="0">
                <a:hlinkClick r:id="rId5"/>
              </a:rPr>
              <a:t>深度学习中文分词</a:t>
            </a:r>
            <a:r>
              <a:rPr lang="zh-CN" altLang="en-US" dirty="0"/>
              <a:t> </a:t>
            </a:r>
            <a:r>
              <a:rPr lang="en-US" altLang="zh-CN" dirty="0"/>
              <a:t>(Python) </a:t>
            </a:r>
            <a:r>
              <a:rPr lang="en-US" altLang="zh-CN" dirty="0" err="1"/>
              <a:t>BiLSTM+CRF</a:t>
            </a:r>
            <a:r>
              <a:rPr lang="zh-CN" altLang="en-US" dirty="0"/>
              <a:t>与</a:t>
            </a:r>
            <a:r>
              <a:rPr lang="en-US" altLang="zh-CN" dirty="0"/>
              <a:t>IDCNN+CRF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6"/>
              </a:rPr>
              <a:t>ID-CNN-CWS</a:t>
            </a:r>
            <a:r>
              <a:rPr lang="en-US" altLang="zh-CN" dirty="0"/>
              <a:t> (Python) Iterated Dilated Convolutions for Chinese Word Segmentation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7"/>
              </a:rPr>
              <a:t>Genius </a:t>
            </a:r>
            <a:r>
              <a:rPr lang="zh-CN" altLang="en-US" dirty="0">
                <a:hlinkClick r:id="rId7"/>
              </a:rPr>
              <a:t>中文分词</a:t>
            </a:r>
            <a:r>
              <a:rPr lang="zh-CN" altLang="en-US" dirty="0"/>
              <a:t> </a:t>
            </a:r>
            <a:r>
              <a:rPr lang="en-US" altLang="zh-CN" dirty="0"/>
              <a:t>(Python) Genius</a:t>
            </a:r>
            <a:r>
              <a:rPr lang="zh-CN" altLang="en-US" dirty="0"/>
              <a:t>是一个开源的</a:t>
            </a:r>
            <a:r>
              <a:rPr lang="en-US" altLang="zh-CN" dirty="0"/>
              <a:t>python</a:t>
            </a:r>
            <a:r>
              <a:rPr lang="zh-CN" altLang="en-US" dirty="0"/>
              <a:t>中文分词组件，采用 </a:t>
            </a:r>
            <a:r>
              <a:rPr lang="en-US" altLang="zh-CN" dirty="0"/>
              <a:t>CRF(Conditional Random Field)</a:t>
            </a:r>
            <a:r>
              <a:rPr lang="zh-CN" altLang="en-US" dirty="0"/>
              <a:t>条件随机场算法。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8"/>
              </a:rPr>
              <a:t>loso </a:t>
            </a:r>
            <a:r>
              <a:rPr lang="zh-CN" altLang="en-US" dirty="0">
                <a:hlinkClick r:id="rId8"/>
              </a:rPr>
              <a:t>中文分词</a:t>
            </a:r>
            <a:r>
              <a:rPr lang="zh-CN" altLang="en-US" dirty="0"/>
              <a:t> </a:t>
            </a:r>
            <a:r>
              <a:rPr lang="en-US" altLang="zh-CN" dirty="0"/>
              <a:t>(Python)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9"/>
              </a:rPr>
              <a:t>yaha "</a:t>
            </a:r>
            <a:r>
              <a:rPr lang="zh-CN" altLang="en-US" dirty="0">
                <a:hlinkClick r:id="rId9"/>
              </a:rPr>
              <a:t>哑哈</a:t>
            </a:r>
            <a:r>
              <a:rPr lang="en-US" altLang="zh-CN" dirty="0">
                <a:hlinkClick r:id="rId9"/>
              </a:rPr>
              <a:t>"</a:t>
            </a:r>
            <a:r>
              <a:rPr lang="zh-CN" altLang="en-US" dirty="0">
                <a:hlinkClick r:id="rId9"/>
              </a:rPr>
              <a:t>中文分词</a:t>
            </a:r>
            <a:r>
              <a:rPr lang="zh-CN" altLang="en-US" dirty="0"/>
              <a:t> </a:t>
            </a:r>
            <a:r>
              <a:rPr lang="en-US" altLang="zh-CN" dirty="0"/>
              <a:t>(Python)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10"/>
              </a:rPr>
              <a:t>ChineseWordSegmentation</a:t>
            </a:r>
            <a:r>
              <a:rPr lang="en-US" altLang="zh-CN" dirty="0"/>
              <a:t> (Python) Chinese word segmentation algorithm without corpus</a:t>
            </a:r>
            <a:r>
              <a:rPr lang="zh-CN" altLang="en-US" dirty="0"/>
              <a:t>（无需语料库的中文分词）</a:t>
            </a:r>
          </a:p>
        </p:txBody>
      </p:sp>
    </p:spTree>
    <p:extLst>
      <p:ext uri="{BB962C8B-B14F-4D97-AF65-F5344CB8AC3E}">
        <p14:creationId xmlns:p14="http://schemas.microsoft.com/office/powerpoint/2010/main" val="24854021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结巴分词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https://github.com/fxsjy/jieba</a:t>
            </a:r>
            <a:endParaRPr lang="en-US" altLang="zh-CN" dirty="0"/>
          </a:p>
          <a:p>
            <a:r>
              <a:rPr lang="zh-CN" altLang="en-US" dirty="0"/>
              <a:t>广为流传的</a:t>
            </a:r>
            <a:r>
              <a:rPr lang="en-US" altLang="zh-CN" dirty="0"/>
              <a:t>Python</a:t>
            </a:r>
            <a:r>
              <a:rPr lang="zh-CN" altLang="en-US" dirty="0"/>
              <a:t>中文处理工具</a:t>
            </a:r>
            <a:endParaRPr lang="en-US" altLang="zh-CN" dirty="0"/>
          </a:p>
          <a:p>
            <a:r>
              <a:rPr lang="zh-CN" altLang="en-US" dirty="0"/>
              <a:t>最快捷的中文分词工具</a:t>
            </a:r>
            <a:endParaRPr lang="en-US" altLang="zh-CN" dirty="0"/>
          </a:p>
          <a:p>
            <a:r>
              <a:rPr lang="zh-CN" altLang="en-US" dirty="0"/>
              <a:t>安装： </a:t>
            </a:r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 err="1"/>
              <a:t>jieba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861048"/>
            <a:ext cx="3348372" cy="27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231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结巴分词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支持三种分词模式：</a:t>
            </a:r>
          </a:p>
          <a:p>
            <a:pPr lvl="1"/>
            <a:r>
              <a:rPr lang="zh-CN" altLang="en-US" b="1" dirty="0"/>
              <a:t>精确模式</a:t>
            </a:r>
            <a:r>
              <a:rPr lang="zh-CN" altLang="en-US" dirty="0"/>
              <a:t>，试图将句子最精确地切开，适合文本分析；</a:t>
            </a:r>
          </a:p>
          <a:p>
            <a:pPr lvl="1"/>
            <a:r>
              <a:rPr lang="zh-CN" altLang="en-US" b="1" dirty="0"/>
              <a:t>全模式</a:t>
            </a:r>
            <a:r>
              <a:rPr lang="zh-CN" altLang="en-US" dirty="0"/>
              <a:t>，把句子中所有的可以成词的词语都扫描出来</a:t>
            </a:r>
            <a:r>
              <a:rPr lang="en-US" altLang="zh-CN" dirty="0"/>
              <a:t>, </a:t>
            </a:r>
            <a:r>
              <a:rPr lang="zh-CN" altLang="en-US" dirty="0"/>
              <a:t>速度非常快，但是不能解决歧义；</a:t>
            </a:r>
          </a:p>
          <a:p>
            <a:pPr lvl="1"/>
            <a:r>
              <a:rPr lang="zh-CN" altLang="en-US" b="1" dirty="0"/>
              <a:t>搜索引擎模式</a:t>
            </a:r>
            <a:r>
              <a:rPr lang="zh-CN" altLang="en-US" dirty="0"/>
              <a:t>，在精确模式的基础上，对长词再次切分，提高召回率，适合用于搜索引擎分词。</a:t>
            </a:r>
          </a:p>
          <a:p>
            <a:r>
              <a:rPr lang="zh-CN" altLang="en-US" dirty="0"/>
              <a:t>支持繁体分词</a:t>
            </a:r>
          </a:p>
          <a:p>
            <a:r>
              <a:rPr lang="zh-CN" altLang="en-US" dirty="0"/>
              <a:t>支持</a:t>
            </a:r>
            <a:r>
              <a:rPr lang="zh-CN" altLang="en-US" b="1" dirty="0"/>
              <a:t>自定义词典</a:t>
            </a:r>
          </a:p>
          <a:p>
            <a:r>
              <a:rPr lang="en-US" altLang="zh-CN" dirty="0"/>
              <a:t>MIT </a:t>
            </a:r>
            <a:r>
              <a:rPr lang="zh-CN" altLang="en-US" dirty="0"/>
              <a:t>授权协议：免费使用和修改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9988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函数调用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直接使用无需准备训练数据</a:t>
            </a:r>
            <a:endParaRPr lang="en-US" altLang="zh-CN" dirty="0"/>
          </a:p>
          <a:p>
            <a:r>
              <a:rPr lang="zh-CN" altLang="en-US" dirty="0"/>
              <a:t>分词函数：</a:t>
            </a:r>
            <a:r>
              <a:rPr lang="en-US" altLang="zh-CN" dirty="0" err="1"/>
              <a:t>jieba.cut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：需要分词的字符串；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 err="1"/>
              <a:t>cut_all</a:t>
            </a:r>
            <a:r>
              <a:rPr lang="en-US" altLang="zh-CN" dirty="0"/>
              <a:t> </a:t>
            </a:r>
            <a:r>
              <a:rPr lang="zh-CN" altLang="en-US" dirty="0"/>
              <a:t>参数用来控制是否采用全模式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HMM </a:t>
            </a:r>
            <a:r>
              <a:rPr lang="zh-CN" altLang="en-US" dirty="0"/>
              <a:t>参数用来控制是否使用 </a:t>
            </a:r>
            <a:r>
              <a:rPr lang="en-US" altLang="zh-CN" dirty="0"/>
              <a:t>HMM 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en-US" altLang="zh-CN" dirty="0" err="1"/>
              <a:t>jieba.cut_for_search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1</a:t>
            </a:r>
            <a:r>
              <a:rPr lang="zh-CN" altLang="en-US" dirty="0"/>
              <a:t>：需要分词的字符串；</a:t>
            </a:r>
            <a:endParaRPr lang="en-US" altLang="zh-CN" dirty="0"/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HMM </a:t>
            </a:r>
            <a:r>
              <a:rPr lang="zh-CN" altLang="en-US" dirty="0"/>
              <a:t>参数用来控制是否使用 </a:t>
            </a:r>
            <a:r>
              <a:rPr lang="en-US" altLang="zh-CN" dirty="0"/>
              <a:t>HMM </a:t>
            </a:r>
            <a:r>
              <a:rPr lang="zh-CN" altLang="en-US" dirty="0"/>
              <a:t>模型</a:t>
            </a:r>
          </a:p>
          <a:p>
            <a:endParaRPr lang="en-US" altLang="zh-CN" dirty="0"/>
          </a:p>
          <a:p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/>
              <a:t>直接返回 </a:t>
            </a:r>
            <a:r>
              <a:rPr lang="en-US" altLang="zh-CN" dirty="0"/>
              <a:t>list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2510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普通分词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AEBCD7-CF00-5946-B69F-EB4EA05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41" y="1725306"/>
            <a:ext cx="6273022" cy="1741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69959-71B4-0D48-8126-9BE11E7A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30" y="3974174"/>
            <a:ext cx="3839240" cy="1790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B118FA-F413-0F49-BE80-F6E12CFB4F2A}"/>
              </a:ext>
            </a:extLst>
          </p:cNvPr>
          <p:cNvSpPr txBox="1"/>
          <p:nvPr/>
        </p:nvSpPr>
        <p:spPr>
          <a:xfrm>
            <a:off x="444381" y="23988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第一次运行：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C61939-09AA-7F4D-ADEE-716E50532536}"/>
              </a:ext>
            </a:extLst>
          </p:cNvPr>
          <p:cNvSpPr txBox="1"/>
          <p:nvPr/>
        </p:nvSpPr>
        <p:spPr>
          <a:xfrm>
            <a:off x="444382" y="46845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1835587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全模式分词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全模式：把句子中所有的可以成词的词语都扫描出来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7D422E-47ED-9C40-819A-147CBEDE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8" y="2223090"/>
            <a:ext cx="6756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229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lcut</a:t>
            </a:r>
            <a:r>
              <a:rPr lang="zh-CN" altLang="en-US" dirty="0"/>
              <a:t>和</a:t>
            </a:r>
            <a:r>
              <a:rPr lang="en-US" altLang="zh-CN" dirty="0" err="1"/>
              <a:t>lcut_for_search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jieba.lcut</a:t>
            </a:r>
            <a:r>
              <a:rPr lang="en-US" altLang="zh-CN" dirty="0"/>
              <a:t> </a:t>
            </a:r>
            <a:r>
              <a:rPr lang="zh-CN" altLang="en-US" dirty="0"/>
              <a:t>以及 </a:t>
            </a:r>
            <a:r>
              <a:rPr lang="en-US" altLang="zh-CN" dirty="0" err="1"/>
              <a:t>jieba.lcut_for_search</a:t>
            </a:r>
            <a:r>
              <a:rPr lang="en-US" altLang="zh-CN" dirty="0"/>
              <a:t> </a:t>
            </a:r>
            <a:r>
              <a:rPr lang="zh-CN" altLang="en-US" dirty="0"/>
              <a:t>直接返回 </a:t>
            </a:r>
            <a:r>
              <a:rPr lang="en-US" altLang="zh-CN" dirty="0"/>
              <a:t>list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843DA-84F3-2D40-A7A9-3F3ECDA0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8" y="2231656"/>
            <a:ext cx="6184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7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959" y="928290"/>
            <a:ext cx="8229600" cy="5001419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最受欢迎程序设计语言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11C3D1-213E-E549-AC37-3A97F3F57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60" y="1560353"/>
            <a:ext cx="8892480" cy="52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74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直接使用已有模型的局限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分词模型快速，但是不可避免会出现错误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未登录词：</a:t>
            </a:r>
            <a:endParaRPr lang="en-US" altLang="zh-CN" dirty="0"/>
          </a:p>
          <a:p>
            <a:pPr lvl="1"/>
            <a:r>
              <a:rPr lang="zh-CN" altLang="en-US" dirty="0"/>
              <a:t>中区食堂</a:t>
            </a:r>
            <a:endParaRPr lang="en-US" altLang="zh-CN" dirty="0"/>
          </a:p>
          <a:p>
            <a:pPr lvl="1"/>
            <a:r>
              <a:rPr lang="zh-CN" altLang="en-US" dirty="0"/>
              <a:t>北区食堂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C1C21-B0C1-B94E-9A31-81EE6115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2323065"/>
            <a:ext cx="8636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91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添加自定义词典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开发者可以指定自己自定义的词典，以便包含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词库里没有的词</a:t>
            </a:r>
            <a:endParaRPr lang="en-US" altLang="zh-CN" dirty="0"/>
          </a:p>
          <a:p>
            <a:pPr lvl="1"/>
            <a:r>
              <a:rPr lang="zh-CN" altLang="en-US" dirty="0"/>
              <a:t>虽然 </a:t>
            </a:r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有新词识别能力，但是自行添加新词可以保证更高的正确率</a:t>
            </a:r>
            <a:endParaRPr lang="en-US" altLang="zh-CN" dirty="0"/>
          </a:p>
          <a:p>
            <a:r>
              <a:rPr lang="zh-CN" altLang="en-US" dirty="0"/>
              <a:t>用法： </a:t>
            </a:r>
            <a:r>
              <a:rPr lang="en-US" altLang="zh-CN" dirty="0" err="1"/>
              <a:t>jieba.load_userdict</a:t>
            </a:r>
            <a:r>
              <a:rPr lang="en-US" altLang="zh-CN" dirty="0"/>
              <a:t>(</a:t>
            </a:r>
            <a:r>
              <a:rPr lang="en-US" altLang="zh-CN" dirty="0" err="1"/>
              <a:t>file_name</a:t>
            </a:r>
            <a:r>
              <a:rPr lang="en-US" altLang="zh-CN" dirty="0"/>
              <a:t>) # </a:t>
            </a:r>
            <a:r>
              <a:rPr lang="en-US" altLang="zh-CN" dirty="0" err="1"/>
              <a:t>file_name</a:t>
            </a:r>
            <a:r>
              <a:rPr lang="en-US" altLang="zh-CN" dirty="0"/>
              <a:t> </a:t>
            </a:r>
            <a:r>
              <a:rPr lang="zh-CN" altLang="en-US" dirty="0"/>
              <a:t>为文件类对象或自定义词典的路径</a:t>
            </a:r>
          </a:p>
          <a:p>
            <a:pPr lvl="1"/>
            <a:r>
              <a:rPr lang="zh-CN" altLang="en-US" dirty="0"/>
              <a:t>词典格式和 </a:t>
            </a:r>
            <a:r>
              <a:rPr lang="en-US" altLang="zh-CN" dirty="0"/>
              <a:t>dict.txt </a:t>
            </a:r>
            <a:r>
              <a:rPr lang="zh-CN" altLang="en-US" dirty="0"/>
              <a:t>一样，一个词占一行；每一行分三部分：词语、词频（可省略）、词性（可省略），用空格隔开，顺序不可颠倒。</a:t>
            </a:r>
            <a:endParaRPr lang="en-US" altLang="zh-CN" dirty="0"/>
          </a:p>
          <a:p>
            <a:pPr lvl="1"/>
            <a:r>
              <a:rPr lang="en-US" altLang="zh-CN" dirty="0" err="1"/>
              <a:t>file_name</a:t>
            </a:r>
            <a:r>
              <a:rPr lang="en-US" altLang="zh-CN" dirty="0"/>
              <a:t> </a:t>
            </a:r>
            <a:r>
              <a:rPr lang="zh-CN" altLang="en-US" dirty="0"/>
              <a:t>若为路径或二进制方式打开的文件，则文件必须为 </a:t>
            </a:r>
            <a:r>
              <a:rPr lang="en-US" altLang="zh-CN" dirty="0"/>
              <a:t>UTF-8 </a:t>
            </a:r>
            <a:r>
              <a:rPr lang="zh-CN" altLang="en-US" dirty="0"/>
              <a:t>编码。</a:t>
            </a:r>
          </a:p>
          <a:p>
            <a:r>
              <a:rPr lang="zh-CN" altLang="en-US" dirty="0"/>
              <a:t>词频省略时使用自动计算的能保证分出该词的词频。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5447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词典示例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dict.txt</a:t>
            </a:r>
            <a:r>
              <a:rPr lang="zh-CN" altLang="en-US" dirty="0"/>
              <a:t>（必须为存为</a:t>
            </a:r>
            <a:r>
              <a:rPr lang="en-US" altLang="zh-CN" dirty="0"/>
              <a:t>UTF-8</a:t>
            </a:r>
            <a:r>
              <a:rPr lang="zh-CN" altLang="en-US" dirty="0"/>
              <a:t>格式）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0F1B6-FD8C-2149-9703-09242405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2" y="4062339"/>
            <a:ext cx="8208334" cy="12421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D1D9B-4522-964D-96F4-593CC186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88" y="2292896"/>
            <a:ext cx="3238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79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动态增加单词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用户词典文件适合提前批量增加</a:t>
            </a:r>
            <a:endParaRPr lang="en-US" altLang="zh-CN" dirty="0"/>
          </a:p>
          <a:p>
            <a:r>
              <a:rPr lang="zh-CN" altLang="en-US" dirty="0"/>
              <a:t>在线动态增加单词：</a:t>
            </a:r>
            <a:r>
              <a:rPr lang="en-US" altLang="zh-CN" dirty="0" err="1"/>
              <a:t>jieba.add_word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85CCE8-37EC-8940-A49D-F1F85538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2" y="2736670"/>
            <a:ext cx="7868093" cy="18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82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给文件分词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766824-C330-8244-9283-D0D878D23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A064AE-41C4-2248-A3DC-F03F1C62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462" y="1676400"/>
            <a:ext cx="9144000" cy="3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94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分词结果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B4852D-90A3-714E-99BC-EC882F8C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6403"/>
            <a:ext cx="9144000" cy="19543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9A45E-551F-8947-A659-1E73415B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146"/>
            <a:ext cx="9144000" cy="21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4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53A50-38A5-514C-A65F-431E86F01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画图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223FEB-813A-3647-BE03-FA267F47D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8218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模块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matplotlib</a:t>
            </a:r>
            <a:r>
              <a:rPr lang="en-US" sz="1800" dirty="0"/>
              <a:t> 是 Python 最著名的绘图库</a:t>
            </a:r>
          </a:p>
          <a:p>
            <a:pPr lvl="1"/>
            <a:r>
              <a:rPr lang="en-US" sz="1500" dirty="0" err="1"/>
              <a:t>样例库：</a:t>
            </a:r>
            <a:r>
              <a:rPr lang="en-US" sz="1500" dirty="0" err="1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://matplotlib.sourceforge.net/gallery.html</a:t>
            </a:r>
            <a:r>
              <a:rPr lang="en-US" sz="1500" dirty="0"/>
              <a:t> </a:t>
            </a:r>
          </a:p>
          <a:p>
            <a:pPr lvl="1"/>
            <a:r>
              <a:rPr lang="en-US" sz="1500" dirty="0"/>
              <a:t>http://matplotlib.org/gallery.html</a:t>
            </a:r>
          </a:p>
          <a:p>
            <a:r>
              <a:rPr lang="zh-CN" altLang="en-US" sz="1800" dirty="0"/>
              <a:t>简单示例</a:t>
            </a:r>
            <a:endParaRPr lang="en-US" altLang="zh-CN" dirty="0"/>
          </a:p>
          <a:p>
            <a:endParaRPr lang="en-US" altLang="zh-CN" sz="1800" dirty="0"/>
          </a:p>
        </p:txBody>
      </p:sp>
      <p:pic>
        <p:nvPicPr>
          <p:cNvPr id="6" name="Picture 5" descr="Screen Shot 2014-11-04 at 5.30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708920"/>
            <a:ext cx="3494506" cy="2880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073CF0-6CE6-9441-BD88-5D9299C25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503502"/>
            <a:ext cx="4824536" cy="36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F5B84-F654-604F-B7B1-50559759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稍微复杂的样例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3C52A2-6D59-494F-8C89-9CA37BF7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974266"/>
            <a:ext cx="3888432" cy="2916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A257C7-24ED-D94E-9937-3A9818E2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0728"/>
            <a:ext cx="7128792" cy="32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63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8DFD9-08CA-7441-A8D6-BFD1FE50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wordcloud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DB17B6-F344-5E47-A15E-DC24BD719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4744"/>
            <a:ext cx="8064896" cy="50014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dirty="0"/>
              <a:t>源代码和说明：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https://github.com/amueller/word_cloud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安装：</a:t>
            </a:r>
            <a:r>
              <a:rPr lang="en-US" altLang="zh-CN" dirty="0"/>
              <a:t>pip install </a:t>
            </a:r>
            <a:r>
              <a:rPr lang="en-US" altLang="zh-CN" dirty="0" err="1"/>
              <a:t>wordcloud</a:t>
            </a:r>
            <a:r>
              <a:rPr lang="en-US" altLang="zh-CN" dirty="0"/>
              <a:t> </a:t>
            </a:r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 err="1"/>
              <a:t>conda</a:t>
            </a:r>
            <a:r>
              <a:rPr lang="en-US" altLang="zh-CN" dirty="0"/>
              <a:t> install -c </a:t>
            </a:r>
            <a:r>
              <a:rPr lang="en-US" altLang="zh-CN" dirty="0" err="1"/>
              <a:t>conda</a:t>
            </a:r>
            <a:r>
              <a:rPr lang="en-US" altLang="zh-CN" dirty="0"/>
              <a:t>-forge </a:t>
            </a:r>
            <a:r>
              <a:rPr lang="en-US" altLang="zh-CN" dirty="0" err="1"/>
              <a:t>wordcloud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使用：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 err="1"/>
              <a:t>wordcloud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wc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cloud = </a:t>
            </a:r>
            <a:r>
              <a:rPr lang="en-US" altLang="zh-CN" dirty="0" err="1"/>
              <a:t>wc.WordCloud</a:t>
            </a:r>
            <a:r>
              <a:rPr lang="en-US" altLang="zh-CN" dirty="0"/>
              <a:t>().generate(text)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cloud.to_file</a:t>
            </a:r>
            <a:r>
              <a:rPr lang="en-US" altLang="zh-CN" dirty="0"/>
              <a:t>(‘word-</a:t>
            </a:r>
            <a:r>
              <a:rPr lang="en-US" altLang="zh-CN" dirty="0" err="1"/>
              <a:t>cloud.png</a:t>
            </a:r>
            <a:r>
              <a:rPr lang="en-US" altLang="zh-CN" dirty="0"/>
              <a:t>’) # </a:t>
            </a:r>
            <a:r>
              <a:rPr lang="zh-CN" altLang="en-US" dirty="0"/>
              <a:t>把词云图保存下来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wc</a:t>
            </a:r>
            <a:r>
              <a:rPr lang="en-US" altLang="zh-CN" dirty="0"/>
              <a:t>. </a:t>
            </a:r>
            <a:r>
              <a:rPr lang="en-US" altLang="zh-CN" dirty="0" err="1"/>
              <a:t>WordCloud</a:t>
            </a:r>
            <a:r>
              <a:rPr lang="en-US" altLang="zh-CN" dirty="0"/>
              <a:t>()</a:t>
            </a:r>
            <a:r>
              <a:rPr lang="en-US" altLang="zh-CN" dirty="0" err="1"/>
              <a:t>wordcloud.</a:t>
            </a:r>
            <a:r>
              <a:rPr lang="en-US" altLang="zh-CN" dirty="0" err="1">
                <a:solidFill>
                  <a:srgbClr val="FF0000"/>
                </a:solidFill>
              </a:rPr>
              <a:t>generate_from_frequencies</a:t>
            </a:r>
            <a:r>
              <a:rPr lang="en-US" altLang="zh-CN" dirty="0"/>
              <a:t>(frequencies=d)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321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72" y="1876745"/>
            <a:ext cx="8044929" cy="4525272"/>
          </a:xfrm>
        </p:spPr>
      </p:pic>
      <p:sp>
        <p:nvSpPr>
          <p:cNvPr id="4" name="AutoShape 2" descr="https://mmbiz.qpic.cn/mmbiz_jpg/YicUhk5aAGtDJ2yD4tLeiarTicU2UzR67J5lCsabY7pNJ82f4vBdLMvjiaAibgGU66NCaLs4ic7lUvwYjVaOjnw4fsZQ/640?wx_fmt=jpeg&amp;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mmbiz.qpic.cn/mmbiz_jpg/YicUhk5aAGtDJ2yD4tLeiarTicU2UzR67J5lCsabY7pNJ82f4vBdLMvjiaAibgGU66NCaLs4ic7lUvwYjVaOjnw4fsZQ/640?wx_fmt=jpeg&amp;tp=webp&amp;wxfrom=5&amp;wx_lazy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91880" y="6444044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数据来自</a:t>
            </a:r>
            <a:r>
              <a:rPr lang="en-US" altLang="zh-CN" dirty="0" err="1"/>
              <a:t>KDnuggets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9591" y="1054477"/>
            <a:ext cx="8664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2017</a:t>
            </a:r>
            <a:r>
              <a:rPr lang="zh-CN" altLang="en-US" b="1" dirty="0"/>
              <a:t>年</a:t>
            </a:r>
            <a:r>
              <a:rPr lang="en-US" altLang="zh-CN" b="1" dirty="0"/>
              <a:t>Python</a:t>
            </a:r>
            <a:r>
              <a:rPr lang="zh-CN" altLang="en-US" b="1" dirty="0"/>
              <a:t>生态系统已经超越了</a:t>
            </a:r>
            <a:r>
              <a:rPr lang="en-US" altLang="zh-CN" b="1" dirty="0"/>
              <a:t>R</a:t>
            </a:r>
            <a:r>
              <a:rPr lang="zh-CN" altLang="en-US" b="1" dirty="0"/>
              <a:t>，成为数据分析、数据科学和机器学习领域领先的平台，同时也在迅速吸引其他平台的用户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7740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0F5C0-7596-4349-BCCF-D3F5411B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wordcloud</a:t>
            </a:r>
            <a:r>
              <a:rPr kumimoji="1" lang="zh-CN" altLang="en-US" dirty="0"/>
              <a:t>生成词云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6CAB1-94A9-8346-8962-18B20933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BCCEE-7CF1-684B-9A2A-8784010B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07018"/>
            <a:ext cx="4533900" cy="234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733523-D01C-DB42-934D-7145B923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6" y="3862858"/>
            <a:ext cx="5235228" cy="25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32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B1EFB-19BD-4740-9F46-B889FF06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支持中文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A1913-C789-3F40-9358-1D7474C85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676533-D2D0-1F4A-83D2-E69CF9A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6" y="3590363"/>
            <a:ext cx="2920608" cy="2912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7BCA5F-8B76-014E-844D-F7324A5F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163"/>
            <a:ext cx="9144000" cy="2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229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69803-FDAB-D344-AC7E-FB60B911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从词频中生成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5BA67-F0E9-2748-ADDF-750DD4415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import </a:t>
            </a:r>
            <a:r>
              <a:rPr lang="en-US" altLang="zh-CN" sz="1600" dirty="0" err="1"/>
              <a:t>wordcloud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wc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import </a:t>
            </a:r>
            <a:r>
              <a:rPr lang="en-US" altLang="zh-CN" sz="1600" dirty="0" err="1"/>
              <a:t>matplotlib.pyplot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plt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import </a:t>
            </a:r>
            <a:r>
              <a:rPr lang="en-US" altLang="zh-CN" sz="1600" dirty="0" err="1"/>
              <a:t>os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d = {}</a:t>
            </a:r>
          </a:p>
          <a:p>
            <a:pPr marL="0" indent="0">
              <a:buNone/>
            </a:pPr>
            <a:r>
              <a:rPr lang="en-US" altLang="zh-CN" sz="1600" dirty="0"/>
              <a:t>d['python'] = 10</a:t>
            </a:r>
          </a:p>
          <a:p>
            <a:pPr marL="0" indent="0">
              <a:buNone/>
            </a:pPr>
            <a:r>
              <a:rPr lang="en-US" altLang="zh-CN" sz="1600" dirty="0"/>
              <a:t>d['c++'] = 5</a:t>
            </a:r>
          </a:p>
          <a:p>
            <a:pPr marL="0" indent="0">
              <a:buNone/>
            </a:pPr>
            <a:r>
              <a:rPr lang="en-US" altLang="zh-CN" sz="1600" dirty="0"/>
              <a:t>d['java'] = 8</a:t>
            </a:r>
          </a:p>
          <a:p>
            <a:pPr marL="0" indent="0">
              <a:buNone/>
            </a:pPr>
            <a:r>
              <a:rPr lang="en-US" altLang="zh-CN" sz="1600" dirty="0"/>
              <a:t>d['</a:t>
            </a:r>
            <a:r>
              <a:rPr lang="en-US" altLang="zh-CN" sz="1600" dirty="0" err="1"/>
              <a:t>perl</a:t>
            </a:r>
            <a:r>
              <a:rPr lang="en-US" altLang="zh-CN" sz="1600" dirty="0"/>
              <a:t>'] = 1</a:t>
            </a:r>
          </a:p>
          <a:p>
            <a:pPr marL="0" indent="0">
              <a:buNone/>
            </a:pPr>
            <a:r>
              <a:rPr lang="en-US" altLang="zh-CN" sz="1600" dirty="0"/>
              <a:t>cloud = </a:t>
            </a:r>
            <a:r>
              <a:rPr lang="en-US" altLang="zh-CN" sz="1600" dirty="0" err="1"/>
              <a:t>wc.WordCloud</a:t>
            </a:r>
            <a:r>
              <a:rPr lang="en-US" altLang="zh-CN" sz="1600" dirty="0"/>
              <a:t>().</a:t>
            </a:r>
            <a:r>
              <a:rPr lang="en-US" altLang="zh-CN" sz="1600" dirty="0" err="1">
                <a:solidFill>
                  <a:srgbClr val="FF0000"/>
                </a:solidFill>
              </a:rPr>
              <a:t>generate_from_frequencies</a:t>
            </a:r>
            <a:r>
              <a:rPr lang="en-US" altLang="zh-CN" sz="1600" dirty="0"/>
              <a:t>(d)</a:t>
            </a:r>
          </a:p>
          <a:p>
            <a:pPr marL="0" indent="0">
              <a:buNone/>
            </a:pPr>
            <a:r>
              <a:rPr lang="en-US" altLang="zh-CN" sz="1600" dirty="0" err="1"/>
              <a:t>plt.figure</a:t>
            </a:r>
            <a:r>
              <a:rPr lang="en-US" altLang="zh-CN" sz="1600" dirty="0"/>
              <a:t>()</a:t>
            </a:r>
          </a:p>
          <a:p>
            <a:pPr marL="0" indent="0">
              <a:buNone/>
            </a:pPr>
            <a:r>
              <a:rPr lang="en-US" altLang="zh-CN" sz="1600" dirty="0" err="1"/>
              <a:t>plt.imshow</a:t>
            </a:r>
            <a:r>
              <a:rPr lang="en-US" altLang="zh-CN" sz="1600" dirty="0"/>
              <a:t>(cloud)</a:t>
            </a:r>
          </a:p>
          <a:p>
            <a:pPr marL="0" indent="0">
              <a:buNone/>
            </a:pPr>
            <a:r>
              <a:rPr lang="en-US" altLang="zh-CN" sz="1600" dirty="0" err="1"/>
              <a:t>plt.axis</a:t>
            </a:r>
            <a:r>
              <a:rPr lang="en-US" altLang="zh-CN" sz="1600" dirty="0"/>
              <a:t>("off")</a:t>
            </a:r>
          </a:p>
          <a:p>
            <a:pPr marL="0" indent="0">
              <a:buNone/>
            </a:pPr>
            <a:br>
              <a:rPr lang="en-US" altLang="zh-CN" sz="1600" dirty="0"/>
            </a:b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BB5C94-10FA-1840-A316-D56C5B0A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77072"/>
            <a:ext cx="6184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00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1734B-5FC3-A44C-95C4-DD42279C1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3BF81-591A-E04D-A392-5C4ED9855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5045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Pandas介绍与实例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pPr algn="just"/>
            <a:r>
              <a:rPr lang="zh-CN" altLang="zh-CN" sz="1600" dirty="0"/>
              <a:t>为了表示、和分析现实世界中各类真实数据集，</a:t>
            </a:r>
            <a:r>
              <a:rPr lang="en-US" altLang="zh-CN" sz="1600" dirty="0"/>
              <a:t>Pandas</a:t>
            </a:r>
            <a:r>
              <a:rPr lang="zh-CN" altLang="zh-CN" sz="1600" dirty="0"/>
              <a:t>提供了基本的模块</a:t>
            </a:r>
            <a:r>
              <a:rPr lang="en-US" altLang="zh-CN" sz="1600" dirty="0"/>
              <a:t>(Fundamental Building Block)</a:t>
            </a:r>
            <a:r>
              <a:rPr lang="zh-CN" altLang="zh-CN" sz="1600" dirty="0"/>
              <a:t>，即基本的数据结构。</a:t>
            </a:r>
            <a:endParaRPr lang="en-US" altLang="zh-CN" sz="1600" dirty="0"/>
          </a:p>
          <a:p>
            <a:pPr algn="just"/>
            <a:r>
              <a:rPr lang="en-US" altLang="zh-CN" sz="1600" dirty="0"/>
              <a:t>Pandas</a:t>
            </a:r>
            <a:r>
              <a:rPr lang="zh-CN" altLang="zh-CN" sz="1600" dirty="0"/>
              <a:t>支持的数据结构，主要有，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(1) </a:t>
            </a:r>
            <a:r>
              <a:rPr lang="en-US" altLang="zh-CN" sz="1600" dirty="0">
                <a:solidFill>
                  <a:srgbClr val="C00000"/>
                </a:solidFill>
              </a:rPr>
              <a:t>Series</a:t>
            </a:r>
            <a:r>
              <a:rPr lang="zh-CN" altLang="zh-CN" sz="1600" dirty="0"/>
              <a:t>：一维数组，与</a:t>
            </a:r>
            <a:r>
              <a:rPr lang="en-US" altLang="zh-CN" sz="1600" dirty="0" err="1"/>
              <a:t>Numpy</a:t>
            </a:r>
            <a:r>
              <a:rPr lang="zh-CN" altLang="zh-CN" sz="1600" dirty="0"/>
              <a:t>中的一维数组</a:t>
            </a:r>
            <a:r>
              <a:rPr lang="en-US" altLang="zh-CN" sz="1600" dirty="0"/>
              <a:t>array</a:t>
            </a:r>
            <a:r>
              <a:rPr lang="zh-CN" altLang="zh-CN" sz="1600" dirty="0"/>
              <a:t>类似</a:t>
            </a:r>
            <a:r>
              <a:rPr lang="en-US" altLang="zh-CN" sz="1600" dirty="0"/>
              <a:t>, </a:t>
            </a:r>
            <a:r>
              <a:rPr lang="zh-CN" altLang="zh-CN" sz="1600" dirty="0"/>
              <a:t>二者与</a:t>
            </a:r>
            <a:r>
              <a:rPr lang="en-US" altLang="zh-CN" sz="1600" dirty="0"/>
              <a:t>Python</a:t>
            </a:r>
            <a:r>
              <a:rPr lang="zh-CN" altLang="zh-CN" sz="1600" dirty="0"/>
              <a:t>基本的</a:t>
            </a:r>
            <a:r>
              <a:rPr lang="en-US" altLang="zh-CN" sz="1600" dirty="0" err="1">
                <a:hlinkClick r:id="rId2" tooltip="算法与数据结构知识库"/>
              </a:rPr>
              <a:t>数据结构</a:t>
            </a:r>
            <a:r>
              <a:rPr lang="en-US" altLang="zh-CN" sz="1600" dirty="0" err="1"/>
              <a:t>List</a:t>
            </a:r>
            <a:r>
              <a:rPr lang="zh-CN" altLang="zh-CN" sz="1600" dirty="0"/>
              <a:t>也很相近。区别在于，</a:t>
            </a:r>
            <a:r>
              <a:rPr lang="en-US" altLang="zh-CN" sz="1600" dirty="0"/>
              <a:t>List</a:t>
            </a:r>
            <a:r>
              <a:rPr lang="zh-CN" altLang="zh-CN" sz="1600" dirty="0"/>
              <a:t>中的元素可以是不同的数据类型，而</a:t>
            </a:r>
            <a:r>
              <a:rPr lang="en-US" altLang="zh-CN" sz="1600" dirty="0"/>
              <a:t>Array</a:t>
            </a:r>
            <a:r>
              <a:rPr lang="zh-CN" altLang="zh-CN" sz="1600" dirty="0"/>
              <a:t>和</a:t>
            </a:r>
            <a:r>
              <a:rPr lang="en-US" altLang="zh-CN" sz="1600" dirty="0"/>
              <a:t>Series</a:t>
            </a:r>
            <a:r>
              <a:rPr lang="zh-CN" altLang="zh-CN" sz="1600" dirty="0"/>
              <a:t>中则只允许存储相同数据类型的元素，这样可以更有效的使用内存，提高运算效率。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(2) Time Series</a:t>
            </a:r>
            <a:r>
              <a:rPr lang="zh-CN" altLang="zh-CN" sz="1600" dirty="0"/>
              <a:t>：以时间为索引的</a:t>
            </a:r>
            <a:r>
              <a:rPr lang="en-US" altLang="zh-CN" sz="1600" dirty="0"/>
              <a:t>Series</a:t>
            </a:r>
            <a:r>
              <a:rPr lang="zh-CN" altLang="zh-CN" sz="1600" dirty="0"/>
              <a:t>。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(3) 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：二维的表格型数据结构。可以将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理解为</a:t>
            </a:r>
            <a:r>
              <a:rPr lang="en-US" altLang="zh-CN" sz="1600" dirty="0"/>
              <a:t>Series</a:t>
            </a:r>
            <a:r>
              <a:rPr lang="zh-CN" altLang="zh-CN" sz="1600" dirty="0"/>
              <a:t>的容器。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(4) Panel</a:t>
            </a:r>
            <a:r>
              <a:rPr lang="zh-CN" altLang="zh-CN" sz="1600" dirty="0"/>
              <a:t>：三维数组，可以理解为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的容器。</a:t>
            </a:r>
            <a:endParaRPr lang="en-US" altLang="zh-CN" sz="1600" dirty="0"/>
          </a:p>
          <a:p>
            <a:pPr algn="just"/>
            <a:r>
              <a:rPr lang="zh-CN" altLang="zh-CN" sz="1800" dirty="0"/>
              <a:t>这些数据结构，可以表示和处理金融、统计、社会科学、以及众多的工程领域的大多数应用场景用到的数据。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7609440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创建</a:t>
            </a:r>
            <a:r>
              <a:rPr lang="en-US" altLang="zh-CN" b="1" dirty="0"/>
              <a:t>Series</a:t>
            </a:r>
            <a:endParaRPr lang="zh-C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zh-CN" sz="1600" dirty="0"/>
              <a:t>下面的实例，创建了一个</a:t>
            </a:r>
            <a:r>
              <a:rPr lang="en-US" altLang="zh-CN" sz="1600" dirty="0"/>
              <a:t>Series</a:t>
            </a:r>
            <a:r>
              <a:rPr lang="zh-CN" altLang="zh-CN" sz="1600" dirty="0"/>
              <a:t>，然后把它打印出来，</a:t>
            </a:r>
            <a:r>
              <a:rPr lang="en-US" altLang="zh-CN" sz="1600" dirty="0" err="1"/>
              <a:t>NaN</a:t>
            </a:r>
            <a:r>
              <a:rPr lang="zh-CN" altLang="zh-CN" sz="1600" dirty="0"/>
              <a:t>表示</a:t>
            </a:r>
            <a:r>
              <a:rPr lang="en-US" altLang="zh-CN" sz="1600" dirty="0"/>
              <a:t>Not a Number</a:t>
            </a:r>
            <a:r>
              <a:rPr lang="zh-CN" altLang="zh-CN" sz="1600" dirty="0"/>
              <a:t>，即不是一个有效数值。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02E0C-0644-4777-93F8-537C94B1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17" y="2840939"/>
            <a:ext cx="4453054" cy="169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AB982B-8A31-4A5B-9699-43D9FA8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9" y="3867151"/>
            <a:ext cx="2366479" cy="1744237"/>
          </a:xfrm>
          <a:prstGeom prst="rect">
            <a:avLst/>
          </a:prstGeom>
        </p:spPr>
      </p:pic>
      <p:sp>
        <p:nvSpPr>
          <p:cNvPr id="6" name="箭头: 左 5">
            <a:extLst>
              <a:ext uri="{FF2B5EF4-FFF2-40B4-BE49-F238E27FC236}">
                <a16:creationId xmlns:a16="http://schemas.microsoft.com/office/drawing/2014/main" id="{803FFA77-EE24-409C-B3BF-F9C39547906F}"/>
              </a:ext>
            </a:extLst>
          </p:cNvPr>
          <p:cNvSpPr/>
          <p:nvPr/>
        </p:nvSpPr>
        <p:spPr>
          <a:xfrm rot="19701051">
            <a:off x="2509026" y="3178098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863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创建</a:t>
            </a:r>
            <a:r>
              <a:rPr lang="en-US" altLang="zh-CN" b="1" dirty="0" err="1"/>
              <a:t>DataFrame</a:t>
            </a:r>
            <a:endParaRPr lang="zh-C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zh-CN" sz="1400" dirty="0"/>
              <a:t>首先创建了一个时间范围，然后基于这个时间范围创建了一个</a:t>
            </a:r>
            <a:r>
              <a:rPr lang="en-US" altLang="zh-CN" sz="1400" dirty="0" err="1"/>
              <a:t>DataFrame</a:t>
            </a:r>
            <a:r>
              <a:rPr lang="zh-CN" altLang="zh-CN" sz="1400" dirty="0"/>
              <a:t>，</a:t>
            </a:r>
            <a:r>
              <a:rPr lang="en-US" altLang="zh-CN" sz="1400" dirty="0" err="1"/>
              <a:t>DataFrame</a:t>
            </a:r>
            <a:r>
              <a:rPr lang="zh-CN" altLang="zh-CN" sz="1400" dirty="0"/>
              <a:t>的行标签即刚刚创建的时间范围，而列标签为</a:t>
            </a:r>
            <a:r>
              <a:rPr lang="en-US" altLang="zh-CN" sz="1400" dirty="0"/>
              <a:t>A</a:t>
            </a:r>
            <a:r>
              <a:rPr lang="zh-CN" altLang="zh-CN" sz="1400" dirty="0"/>
              <a:t>、</a:t>
            </a:r>
            <a:r>
              <a:rPr lang="en-US" altLang="zh-CN" sz="1400" dirty="0"/>
              <a:t>B</a:t>
            </a:r>
            <a:r>
              <a:rPr lang="zh-CN" altLang="zh-CN" sz="1400" dirty="0"/>
              <a:t>、</a:t>
            </a:r>
            <a:r>
              <a:rPr lang="en-US" altLang="zh-CN" sz="1400" dirty="0"/>
              <a:t>C</a:t>
            </a:r>
            <a:r>
              <a:rPr lang="zh-CN" altLang="zh-CN" sz="1400" dirty="0"/>
              <a:t>、</a:t>
            </a:r>
            <a:r>
              <a:rPr lang="en-US" altLang="zh-CN" sz="1400" dirty="0"/>
              <a:t>D</a:t>
            </a:r>
            <a:r>
              <a:rPr lang="zh-CN" altLang="zh-CN" sz="1400" dirty="0"/>
              <a:t>。</a:t>
            </a: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2509026" y="3178098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85E3A-85B3-4D07-A811-A1497CC3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25" y="2750674"/>
            <a:ext cx="5189034" cy="1335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0D42D3-3034-4A9D-96C7-F11527DB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2" y="4086526"/>
            <a:ext cx="4345259" cy="15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83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查看数据和元信息</a:t>
            </a:r>
            <a:endParaRPr lang="zh-C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pPr lvl="1"/>
            <a:r>
              <a:rPr lang="en-US" altLang="zh-CN" sz="1600" dirty="0"/>
              <a:t>head</a:t>
            </a:r>
            <a:r>
              <a:rPr lang="zh-CN" altLang="zh-CN" sz="1600" dirty="0"/>
              <a:t>和</a:t>
            </a:r>
            <a:r>
              <a:rPr lang="en-US" altLang="zh-CN" sz="1600" dirty="0"/>
              <a:t>tail</a:t>
            </a:r>
            <a:r>
              <a:rPr lang="zh-CN" altLang="zh-CN" sz="1600" dirty="0"/>
              <a:t>方法可以显示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前</a:t>
            </a:r>
            <a:r>
              <a:rPr lang="en-US" altLang="zh-CN" sz="1600" dirty="0"/>
              <a:t>N</a:t>
            </a:r>
            <a:r>
              <a:rPr lang="zh-CN" altLang="zh-CN" sz="1600" dirty="0"/>
              <a:t>条和后</a:t>
            </a:r>
            <a:r>
              <a:rPr lang="en-US" altLang="zh-CN" sz="1600" dirty="0"/>
              <a:t>N</a:t>
            </a:r>
            <a:r>
              <a:rPr lang="zh-CN" altLang="zh-CN" sz="1600" dirty="0"/>
              <a:t>条记录，</a:t>
            </a:r>
            <a:r>
              <a:rPr lang="en-US" altLang="zh-CN" sz="1600" dirty="0"/>
              <a:t>N</a:t>
            </a:r>
            <a:r>
              <a:rPr lang="zh-CN" altLang="zh-CN" sz="1600" dirty="0"/>
              <a:t>为对应的参数，默认值为</a:t>
            </a:r>
            <a:r>
              <a:rPr lang="en-US" altLang="zh-CN" sz="1600" dirty="0"/>
              <a:t>5</a:t>
            </a:r>
            <a:r>
              <a:rPr lang="zh-CN" altLang="zh-CN" sz="1600" dirty="0"/>
              <a:t>。</a:t>
            </a:r>
            <a:endParaRPr lang="en-US" altLang="zh-CN" sz="1600" dirty="0"/>
          </a:p>
          <a:p>
            <a:pPr lvl="1"/>
            <a:r>
              <a:rPr lang="zh-CN" altLang="zh-CN" sz="1600" dirty="0"/>
              <a:t>通过</a:t>
            </a:r>
            <a:r>
              <a:rPr lang="en-US" altLang="zh-CN" sz="1600" dirty="0"/>
              <a:t>index(</a:t>
            </a:r>
            <a:r>
              <a:rPr lang="zh-CN" altLang="zh-CN" sz="1600" dirty="0"/>
              <a:t>行</a:t>
            </a:r>
            <a:r>
              <a:rPr lang="en-US" altLang="zh-CN" sz="1600" dirty="0"/>
              <a:t>)</a:t>
            </a:r>
            <a:r>
              <a:rPr lang="zh-CN" altLang="zh-CN" sz="1600" dirty="0"/>
              <a:t>和</a:t>
            </a:r>
            <a:r>
              <a:rPr lang="en-US" altLang="zh-CN" sz="1600" dirty="0"/>
              <a:t>columns(</a:t>
            </a:r>
            <a:r>
              <a:rPr lang="zh-CN" altLang="zh-CN" sz="1600" dirty="0"/>
              <a:t>列</a:t>
            </a:r>
            <a:r>
              <a:rPr lang="en-US" altLang="zh-CN" sz="1600" dirty="0"/>
              <a:t>)</a:t>
            </a:r>
            <a:r>
              <a:rPr lang="zh-CN" altLang="zh-CN" sz="1600" dirty="0"/>
              <a:t>属性，可以获得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的行和列的标签。这也是了解数据内容和含义的重要步骤。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decribe</a:t>
            </a:r>
            <a:r>
              <a:rPr lang="zh-CN" altLang="zh-CN" sz="1600" dirty="0"/>
              <a:t>方法可以计算各个列的基本描述统计值。包含计数、平均数、标准差、最大值、最小值、及</a:t>
            </a:r>
            <a:r>
              <a:rPr lang="en-US" altLang="zh-CN" sz="1600" dirty="0"/>
              <a:t>4</a:t>
            </a:r>
            <a:r>
              <a:rPr lang="zh-CN" altLang="zh-CN" sz="1600" dirty="0"/>
              <a:t>分位差等。具体代码如下，需要和上个实例配合，才能正确运行。</a:t>
            </a:r>
            <a:endParaRPr lang="en-US" altLang="zh-CN" sz="1600" dirty="0"/>
          </a:p>
          <a:p>
            <a:pPr lvl="1"/>
            <a:r>
              <a:rPr lang="zh-CN" altLang="zh-CN" sz="1600" dirty="0"/>
              <a:t>通过</a:t>
            </a:r>
            <a:r>
              <a:rPr lang="en-US" altLang="zh-CN" sz="1600" dirty="0" err="1"/>
              <a:t>dtypes</a:t>
            </a:r>
            <a:r>
              <a:rPr lang="zh-CN" altLang="zh-CN" sz="1600" dirty="0"/>
              <a:t>属性，可以获得各列的数据类型。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df.values</a:t>
            </a:r>
            <a:r>
              <a:rPr lang="zh-CN" altLang="zh-CN" sz="1600" dirty="0"/>
              <a:t>属性则以列表的列表的方式，保存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的具体数据。</a:t>
            </a:r>
          </a:p>
          <a:p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655404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查看数据和元信息</a:t>
            </a:r>
            <a:endParaRPr lang="zh-C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endParaRPr lang="zh-CN" altLang="zh-CN" sz="16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634477" y="388806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B43E3-2701-4C25-88AF-91EA5E8C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97" y="1868453"/>
            <a:ext cx="4085187" cy="1555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D6D31F-7C49-4C5D-9F8C-A929DF68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8" y="2678617"/>
            <a:ext cx="3540772" cy="32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2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b="1" dirty="0"/>
              <a:t>转置与排序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zh-CN" sz="1600" dirty="0"/>
              <a:t>对数据进行转置，就是把</a:t>
            </a:r>
            <a:r>
              <a:rPr lang="en-US" altLang="zh-CN" sz="1600" dirty="0" err="1"/>
              <a:t>DataFrame</a:t>
            </a:r>
            <a:r>
              <a:rPr lang="zh-CN" altLang="zh-CN" sz="1600" dirty="0"/>
              <a:t>的行变成列，列变成行，比如原来的二维表是</a:t>
            </a:r>
            <a:r>
              <a:rPr lang="en-US" altLang="zh-CN" sz="1600" dirty="0"/>
              <a:t>6</a:t>
            </a:r>
            <a:r>
              <a:rPr lang="zh-CN" altLang="zh-CN" sz="1600" dirty="0"/>
              <a:t>行</a:t>
            </a:r>
            <a:r>
              <a:rPr lang="en-US" altLang="zh-CN" sz="1600" dirty="0"/>
              <a:t>3</a:t>
            </a:r>
            <a:r>
              <a:rPr lang="zh-CN" altLang="zh-CN" sz="1600" dirty="0"/>
              <a:t>列，那么转置以后的二维表是</a:t>
            </a:r>
            <a:r>
              <a:rPr lang="en-US" altLang="zh-CN" sz="1600" dirty="0"/>
              <a:t>3</a:t>
            </a:r>
            <a:r>
              <a:rPr lang="zh-CN" altLang="zh-CN" sz="1600" dirty="0"/>
              <a:t>行</a:t>
            </a:r>
            <a:r>
              <a:rPr lang="en-US" altLang="zh-CN" sz="1600" dirty="0"/>
              <a:t>6</a:t>
            </a:r>
            <a:r>
              <a:rPr lang="zh-CN" altLang="zh-CN" sz="1600" dirty="0"/>
              <a:t>列。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D09EA7-D7D1-4AAC-8B5F-9B40B47A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846" y="2946384"/>
            <a:ext cx="3163346" cy="4084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0ED2ED-ED82-4A6F-813A-DD37CBE1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8" y="4413206"/>
            <a:ext cx="5620215" cy="1019734"/>
          </a:xfrm>
          <a:prstGeom prst="rect">
            <a:avLst/>
          </a:prstGeom>
        </p:spPr>
      </p:pic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634477" y="388806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9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开始接触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800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标签排序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zh-CN" sz="1400" dirty="0"/>
              <a:t>可以对</a:t>
            </a:r>
            <a:r>
              <a:rPr lang="en-US" altLang="zh-CN" sz="1400" dirty="0" err="1"/>
              <a:t>DataFrame</a:t>
            </a:r>
            <a:r>
              <a:rPr lang="zh-CN" altLang="zh-CN" sz="1400" dirty="0"/>
              <a:t>按照坐标轴进行排序。下面的代码，对</a:t>
            </a:r>
            <a:r>
              <a:rPr lang="en-US" altLang="zh-CN" sz="1400" dirty="0" err="1"/>
              <a:t>DataFrame</a:t>
            </a:r>
            <a:r>
              <a:rPr lang="zh-CN" altLang="zh-CN" sz="1400" dirty="0"/>
              <a:t>按照第</a:t>
            </a:r>
            <a:r>
              <a:rPr lang="en-US" altLang="zh-CN" sz="1400" dirty="0"/>
              <a:t>1</a:t>
            </a:r>
            <a:r>
              <a:rPr lang="zh-CN" altLang="zh-CN" sz="1400" dirty="0"/>
              <a:t>个坐标轴进行排序，就是沿着列方向，对各个列标签即</a:t>
            </a:r>
            <a:r>
              <a:rPr lang="en-US" altLang="zh-CN" sz="1400" dirty="0"/>
              <a:t>Column Name</a:t>
            </a:r>
            <a:r>
              <a:rPr lang="zh-CN" altLang="zh-CN" sz="1400" dirty="0"/>
              <a:t>进行排序。按照第</a:t>
            </a:r>
            <a:r>
              <a:rPr lang="en-US" altLang="zh-CN" sz="1400" dirty="0"/>
              <a:t>0</a:t>
            </a:r>
            <a:r>
              <a:rPr lang="zh-CN" altLang="zh-CN" sz="1400" dirty="0"/>
              <a:t>个坐标轴进行排序，是沿着行方向，对行标签进行排序</a:t>
            </a: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634477" y="388806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22654F-D1FA-4073-BAD7-497F83B9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37" y="2976985"/>
            <a:ext cx="5835805" cy="47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318CDD-A781-4DE7-A64B-F76A7F1A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0" y="3949825"/>
            <a:ext cx="4490224" cy="142373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2EB5BC8-9E9A-4A06-9FDA-1D3E44E624F5}"/>
              </a:ext>
            </a:extLst>
          </p:cNvPr>
          <p:cNvSpPr/>
          <p:nvPr/>
        </p:nvSpPr>
        <p:spPr>
          <a:xfrm>
            <a:off x="1431074" y="3628267"/>
            <a:ext cx="2917903" cy="5631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701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第三方库和实例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pPr algn="just"/>
            <a:r>
              <a:rPr lang="en-US" altLang="zh-CN" sz="1400" dirty="0"/>
              <a:t>4.1 </a:t>
            </a:r>
            <a:r>
              <a:rPr lang="zh-CN" altLang="en-US" sz="1400" dirty="0"/>
              <a:t>Pandas介绍与实例</a:t>
            </a:r>
            <a:endParaRPr lang="en-US" altLang="zh-CN" sz="1400" dirty="0"/>
          </a:p>
          <a:p>
            <a:r>
              <a:rPr lang="zh-CN" altLang="en-US" sz="1400" b="1" dirty="0"/>
              <a:t>数据排序</a:t>
            </a:r>
            <a:endParaRPr lang="en-US" altLang="zh-CN" sz="1400" b="1" dirty="0"/>
          </a:p>
          <a:p>
            <a:r>
              <a:rPr lang="zh-CN" altLang="en-US" sz="1400" dirty="0"/>
              <a:t>我们还可以基于某个列，对</a:t>
            </a:r>
            <a:r>
              <a:rPr lang="en-US" altLang="zh-CN" sz="1400" dirty="0" err="1"/>
              <a:t>DataFrame</a:t>
            </a:r>
            <a:r>
              <a:rPr lang="zh-CN" altLang="en-US" sz="1400" dirty="0"/>
              <a:t>进行排序。</a:t>
            </a:r>
            <a:endParaRPr lang="en-US" altLang="zh-CN" sz="1400" dirty="0"/>
          </a:p>
          <a:p>
            <a:r>
              <a:rPr lang="zh-CN" altLang="en-US" sz="1400" dirty="0"/>
              <a:t>下面的代码，对</a:t>
            </a:r>
            <a:r>
              <a:rPr lang="en-US" altLang="zh-CN" sz="1400" dirty="0" err="1"/>
              <a:t>DataFrame</a:t>
            </a:r>
            <a:r>
              <a:rPr lang="zh-CN" altLang="en-US" sz="1400" dirty="0"/>
              <a:t>根据</a:t>
            </a:r>
            <a:r>
              <a:rPr lang="en-US" altLang="zh-CN" sz="1400" dirty="0"/>
              <a:t>B</a:t>
            </a:r>
            <a:r>
              <a:rPr lang="zh-CN" altLang="en-US" sz="1400" dirty="0"/>
              <a:t>数据列进行排序。</a:t>
            </a:r>
            <a:endParaRPr lang="zh-CN" altLang="zh-CN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1A2F1-8224-4EB8-98E6-00F994D2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8" y="2742684"/>
            <a:ext cx="4572003" cy="8424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080CC9-05D0-4D7F-8412-B0375681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1" y="3742566"/>
            <a:ext cx="4926415" cy="1659830"/>
          </a:xfrm>
          <a:prstGeom prst="rect">
            <a:avLst/>
          </a:prstGeom>
        </p:spPr>
      </p:pic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255229" y="3798851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B252343-8097-45BE-A0FE-90A464CB9382}"/>
              </a:ext>
            </a:extLst>
          </p:cNvPr>
          <p:cNvSpPr/>
          <p:nvPr/>
        </p:nvSpPr>
        <p:spPr>
          <a:xfrm>
            <a:off x="3382538" y="3628267"/>
            <a:ext cx="966439" cy="18195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17707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提取部分数据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可以通过列名，提取一个数据列</a:t>
            </a:r>
          </a:p>
          <a:p>
            <a:endParaRPr lang="zh-CN" altLang="zh-CN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E42CE0-5CD4-4B18-A264-512E0980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21" y="2569245"/>
            <a:ext cx="3901649" cy="2961014"/>
          </a:xfrm>
          <a:prstGeom prst="rect">
            <a:avLst/>
          </a:prstGeom>
        </p:spPr>
      </p:pic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255229" y="3798851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0901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06C77A9-7857-453E-B53E-18408292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62" y="2939610"/>
            <a:ext cx="4880517" cy="26758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8C8600-65F6-4265-B02A-E6F84DAC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提取部分数据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D325C-BCDD-49B5-BF3A-5D3A4440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22878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可以通过行号范围，行标签范围，提取若干数据行，示例代码如下。</a:t>
            </a:r>
          </a:p>
          <a:p>
            <a:r>
              <a:rPr lang="zh-CN" altLang="en-US" sz="1400" dirty="0"/>
              <a:t>在这里需要注意，</a:t>
            </a:r>
            <a:r>
              <a:rPr lang="en-US" altLang="zh-CN" sz="1400" dirty="0"/>
              <a:t>0:3</a:t>
            </a:r>
            <a:r>
              <a:rPr lang="zh-CN" altLang="en-US" sz="1400" dirty="0"/>
              <a:t>为下标范围，表示提取下标为</a:t>
            </a:r>
            <a:r>
              <a:rPr lang="en-US" altLang="zh-CN" sz="1400" dirty="0"/>
              <a:t>0</a:t>
            </a:r>
            <a:r>
              <a:rPr lang="zh-CN" altLang="en-US" sz="1400" dirty="0"/>
              <a:t>、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2</a:t>
            </a:r>
            <a:r>
              <a:rPr lang="zh-CN" altLang="en-US" sz="1400" dirty="0"/>
              <a:t>的行，而</a:t>
            </a:r>
            <a:r>
              <a:rPr lang="en-US" altLang="zh-CN" sz="1400" dirty="0"/>
              <a:t>'20130102':'20130104'</a:t>
            </a:r>
            <a:r>
              <a:rPr lang="zh-CN" altLang="en-US" sz="1400" dirty="0"/>
              <a:t>为行标签范围，表示提取</a:t>
            </a:r>
            <a:r>
              <a:rPr lang="en-US" altLang="zh-CN" sz="1400" dirty="0"/>
              <a:t>'20130102'</a:t>
            </a:r>
            <a:r>
              <a:rPr lang="zh-CN" altLang="en-US" sz="1400" dirty="0"/>
              <a:t>、</a:t>
            </a:r>
            <a:r>
              <a:rPr lang="en-US" altLang="zh-CN" sz="1400" dirty="0"/>
              <a:t>'20130103'</a:t>
            </a:r>
            <a:r>
              <a:rPr lang="zh-CN" altLang="en-US" sz="1400" dirty="0"/>
              <a:t>、</a:t>
            </a:r>
            <a:r>
              <a:rPr lang="en-US" altLang="zh-CN" sz="1400" dirty="0"/>
              <a:t>'20130104'</a:t>
            </a:r>
            <a:r>
              <a:rPr lang="zh-CN" altLang="en-US" sz="1400" dirty="0"/>
              <a:t>三行。</a:t>
            </a:r>
          </a:p>
          <a:p>
            <a:endParaRPr lang="zh-CN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6608244" y="4493944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8503C-1050-4900-808E-8DAF21011710}"/>
              </a:ext>
            </a:extLst>
          </p:cNvPr>
          <p:cNvSpPr/>
          <p:nvPr/>
        </p:nvSpPr>
        <p:spPr>
          <a:xfrm>
            <a:off x="0" y="3503174"/>
            <a:ext cx="141577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行下标</a:t>
            </a:r>
            <a:endParaRPr lang="en-US" altLang="zh-CN" sz="1600" dirty="0"/>
          </a:p>
          <a:p>
            <a:r>
              <a:rPr lang="zh-CN" altLang="en-US" sz="1600" dirty="0"/>
              <a:t>由头无尾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行标签</a:t>
            </a:r>
            <a:endParaRPr lang="en-US" altLang="zh-CN" sz="1600" dirty="0"/>
          </a:p>
          <a:p>
            <a:r>
              <a:rPr lang="zh-CN" altLang="en-US" sz="1600" dirty="0"/>
              <a:t>由头有尾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列下标列标签</a:t>
            </a:r>
            <a:endParaRPr lang="en-US" altLang="zh-CN" sz="1600" dirty="0"/>
          </a:p>
          <a:p>
            <a:r>
              <a:rPr lang="zh-CN" altLang="en-US" sz="1600" dirty="0"/>
              <a:t>类似</a:t>
            </a:r>
          </a:p>
        </p:txBody>
      </p:sp>
    </p:spTree>
    <p:extLst>
      <p:ext uri="{BB962C8B-B14F-4D97-AF65-F5344CB8AC3E}">
        <p14:creationId xmlns:p14="http://schemas.microsoft.com/office/powerpoint/2010/main" val="23830615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" y="1124744"/>
            <a:ext cx="8686327" cy="4896543"/>
          </a:xfrm>
        </p:spPr>
        <p:txBody>
          <a:bodyPr>
            <a:normAutofit/>
          </a:bodyPr>
          <a:lstStyle/>
          <a:p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程序实现如下功能：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）指定一个目录，目录下已存在多个未分词的中文文本文件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）利用</a:t>
            </a:r>
            <a:r>
              <a:rPr lang="en-US" altLang="zh-CN" dirty="0" err="1"/>
              <a:t>jieba</a:t>
            </a:r>
            <a:r>
              <a:rPr lang="zh-CN" altLang="en-US" dirty="0"/>
              <a:t>进行分词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）统计不同词的词频并进行清洗（如过滤词频过低的词和无意义的词）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）用词云可视化所有文件合起来的内容，形成词云图片并保存下来</a:t>
            </a:r>
            <a:r>
              <a:rPr lang="en-US" altLang="zh-CN" dirty="0"/>
              <a:t>(</a:t>
            </a:r>
            <a:r>
              <a:rPr lang="zh-CN" altLang="en-US" dirty="0"/>
              <a:t>用</a:t>
            </a:r>
            <a:r>
              <a:rPr lang="en-US" altLang="zh-CN" dirty="0" err="1"/>
              <a:t>generate_from_frequencies</a:t>
            </a:r>
            <a:r>
              <a:rPr lang="zh-CN" altLang="en-US" dirty="0"/>
              <a:t>方法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235700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4D470-0EC3-EB48-A302-9079553E7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F43F84E2-3589-9D44-A340-5C0658D41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99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尝试自己安装和搭建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en-US" altLang="zh-CN" dirty="0"/>
              <a:t>Windows, Linux, Mac OS X</a:t>
            </a:r>
            <a:r>
              <a:rPr lang="zh-CN" altLang="en-US" dirty="0"/>
              <a:t>都可以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A6FDEB-B487-054F-B7D9-230AE79A7C6B}"/>
              </a:ext>
            </a:extLst>
          </p:cNvPr>
          <p:cNvSpPr/>
          <p:nvPr/>
        </p:nvSpPr>
        <p:spPr>
          <a:xfrm>
            <a:off x="1331640" y="2145454"/>
            <a:ext cx="420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A2FF"/>
                </a:solidFill>
                <a:latin typeface="Helvetica Neue" panose="02000503000000020004" pitchFamily="2" charset="0"/>
                <a:hlinkClick r:id="rId2"/>
              </a:rPr>
              <a:t>https://www.anaconda.com/download/</a:t>
            </a:r>
            <a:endParaRPr lang="en-US" altLang="zh-CN" dirty="0">
              <a:solidFill>
                <a:srgbClr val="00A2FF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79B12A-B1C0-2F4E-AD4C-83F9D4816E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2787226"/>
            <a:ext cx="6948264" cy="379604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462C59E-7885-9846-92CA-6EA8DC4C51DC}"/>
              </a:ext>
            </a:extLst>
          </p:cNvPr>
          <p:cNvSpPr/>
          <p:nvPr/>
        </p:nvSpPr>
        <p:spPr>
          <a:xfrm>
            <a:off x="1547664" y="5570192"/>
            <a:ext cx="2880320" cy="1196752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B400487-3ACB-B943-9EFE-C3DD2E895B34}"/>
              </a:ext>
            </a:extLst>
          </p:cNvPr>
          <p:cNvSpPr/>
          <p:nvPr/>
        </p:nvSpPr>
        <p:spPr>
          <a:xfrm>
            <a:off x="2843808" y="3428999"/>
            <a:ext cx="2880320" cy="504057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455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宋体" charset="0"/>
              </a:rPr>
              <a:t>Hello, World!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153400" cy="5114925"/>
          </a:xfrm>
        </p:spPr>
        <p:txBody>
          <a:bodyPr/>
          <a:lstStyle/>
          <a:p>
            <a:pPr eaLnBrk="1" hangingPunct="1"/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它是编程之神的传统咒语，可以帮助你开始这段感情</a:t>
            </a:r>
            <a:r>
              <a:rPr lang="en-US" altLang="zh-CN" sz="2400" b="0" dirty="0">
                <a:latin typeface="微软雅黑"/>
                <a:ea typeface="微软雅黑"/>
                <a:cs typeface="微软雅黑"/>
              </a:rPr>
              <a:t>……</a:t>
            </a:r>
          </a:p>
          <a:p>
            <a:pPr eaLnBrk="1" hangingPunct="1"/>
            <a:endParaRPr lang="en-US" altLang="zh-CN" sz="2400" b="0" dirty="0">
              <a:latin typeface="微软雅黑"/>
              <a:ea typeface="微软雅黑"/>
              <a:cs typeface="微软雅黑"/>
            </a:endParaRPr>
          </a:p>
          <a:p>
            <a:pPr eaLnBrk="1" hangingPunct="1">
              <a:buFont typeface="Monotype Sorts" charset="0"/>
              <a:buNone/>
            </a:pPr>
            <a:r>
              <a:rPr lang="en-US" altLang="zh-CN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  # </a:t>
            </a:r>
            <a:r>
              <a:rPr lang="zh-CN" altLang="en-US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打印</a:t>
            </a:r>
            <a:r>
              <a:rPr lang="en-US" altLang="zh-CN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Hello, World!</a:t>
            </a:r>
            <a:r>
              <a:rPr lang="zh-CN" altLang="en-US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到屏幕    </a:t>
            </a:r>
            <a:r>
              <a:rPr lang="en-US" altLang="zh-CN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&lt;--</a:t>
            </a:r>
            <a:r>
              <a:rPr lang="zh-CN" altLang="en-US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这行代码是注释，会被</a:t>
            </a:r>
            <a:r>
              <a:rPr lang="en-US" altLang="zh-CN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Python</a:t>
            </a:r>
            <a:r>
              <a:rPr lang="zh-CN" altLang="en-US" sz="2000" b="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忽略</a:t>
            </a:r>
          </a:p>
          <a:p>
            <a:pPr>
              <a:buNone/>
            </a:pPr>
            <a:r>
              <a:rPr lang="en-US" sz="2000" b="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  print</a:t>
            </a:r>
            <a:r>
              <a:rPr lang="en-US" sz="2000" b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sz="2000" b="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‘Hello, World!</a:t>
            </a:r>
            <a:r>
              <a:rPr lang="en-US" altLang="zh-CN" sz="20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 ’</a:t>
            </a:r>
            <a:r>
              <a:rPr lang="en-US" sz="2000" b="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             </a:t>
            </a:r>
            <a:r>
              <a:rPr lang="en-US" altLang="zh-CN" sz="200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# </a:t>
            </a:r>
            <a:r>
              <a:rPr lang="zh-CN" altLang="en-US" sz="200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要执行的语言</a:t>
            </a:r>
            <a:endParaRPr lang="en-US" sz="2000" b="0" dirty="0">
              <a:solidFill>
                <a:srgbClr val="AB3035"/>
              </a:solidFill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b="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b="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(‘</a:t>
            </a:r>
            <a:r>
              <a:rPr lang="en-US" altLang="zh-CN" sz="20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Hello, World! ’</a:t>
            </a:r>
            <a:r>
              <a:rPr lang="zh-CN" altLang="en-US" sz="20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）</a:t>
            </a:r>
            <a:r>
              <a:rPr lang="en-US" altLang="zh-CN" sz="20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             </a:t>
            </a:r>
            <a:r>
              <a:rPr lang="en-US" altLang="zh-CN" sz="2000" dirty="0">
                <a:solidFill>
                  <a:srgbClr val="008800"/>
                </a:solidFill>
                <a:latin typeface="微软雅黑"/>
                <a:ea typeface="微软雅黑"/>
                <a:cs typeface="微软雅黑"/>
              </a:rPr>
              <a:t># 3.0</a:t>
            </a:r>
            <a:endParaRPr lang="en-US" altLang="zh-CN" sz="2000" dirty="0">
              <a:solidFill>
                <a:srgbClr val="AB3035"/>
              </a:solidFill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b="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buNone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注意：有些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Python2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的代码可能无法在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Python 3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上运行！</a:t>
            </a:r>
            <a:endParaRPr lang="en-US" altLang="zh-CN" sz="2000" b="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4494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软雅黑"/>
                <a:ea typeface="微软雅黑"/>
                <a:cs typeface="微软雅黑"/>
              </a:rPr>
              <a:t>控制台和脚本的比较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639763"/>
          </a:xfrm>
        </p:spPr>
        <p:txBody>
          <a:bodyPr/>
          <a:lstStyle/>
          <a:p>
            <a:r>
              <a:rPr lang="zh-CN" altLang="en-US" dirty="0"/>
              <a:t>控制台 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2052539"/>
            <a:ext cx="4040188" cy="395128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/>
                <a:ea typeface="微软雅黑"/>
                <a:cs typeface="微软雅黑"/>
              </a:rPr>
              <a:t>优点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latin typeface="微软雅黑"/>
                <a:ea typeface="微软雅黑"/>
                <a:cs typeface="微软雅黑"/>
              </a:rPr>
              <a:t>无需创建文件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latin typeface="微软雅黑"/>
                <a:ea typeface="微软雅黑"/>
                <a:cs typeface="微软雅黑"/>
              </a:rPr>
              <a:t>立即看到运行结果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适用场景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latin typeface="微软雅黑"/>
                <a:ea typeface="微软雅黑"/>
                <a:cs typeface="微软雅黑"/>
              </a:rPr>
              <a:t>语句功能测试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5066731" y="1412776"/>
            <a:ext cx="4041775" cy="639763"/>
          </a:xfrm>
        </p:spPr>
        <p:txBody>
          <a:bodyPr>
            <a:normAutofit/>
          </a:bodyPr>
          <a:lstStyle/>
          <a:p>
            <a:r>
              <a:rPr lang="zh-CN" altLang="en-US" dirty="0"/>
              <a:t>脚本  </a:t>
            </a:r>
            <a:r>
              <a:rPr lang="en-US" altLang="zh-CN" dirty="0"/>
              <a:t>python helloworld.py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5066731" y="2052539"/>
            <a:ext cx="4041775" cy="3951288"/>
          </a:xfrm>
        </p:spPr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优点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latin typeface="微软雅黑"/>
                <a:ea typeface="微软雅黑"/>
                <a:cs typeface="微软雅黑"/>
              </a:rPr>
              <a:t>反复运行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latin typeface="微软雅黑"/>
                <a:ea typeface="微软雅黑"/>
                <a:cs typeface="微软雅黑"/>
              </a:rPr>
              <a:t>易于编辑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/>
              <a:t>适用场景</a:t>
            </a:r>
            <a:endParaRPr lang="en-US" altLang="zh-CN" dirty="0"/>
          </a:p>
          <a:p>
            <a:pPr lvl="1"/>
            <a:r>
              <a:rPr lang="zh-CN" altLang="en-US" dirty="0"/>
              <a:t>编写大型程序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05" y="4005064"/>
            <a:ext cx="3242803" cy="2537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005064"/>
            <a:ext cx="2958392" cy="27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3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Operators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96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668" y="1143000"/>
            <a:ext cx="5635352" cy="4953000"/>
          </a:xfrm>
        </p:spPr>
        <p:txBody>
          <a:bodyPr/>
          <a:lstStyle/>
          <a:p>
            <a:r>
              <a:rPr lang="en-US" altLang="en-US" sz="2400" dirty="0"/>
              <a:t>若</a:t>
            </a:r>
            <a:r>
              <a:rPr lang="zh-CN" altLang="en-US" sz="2400" dirty="0"/>
              <a:t>圆的半径为</a:t>
            </a:r>
            <a:r>
              <a:rPr lang="en-US" altLang="zh-CN" sz="2400" dirty="0"/>
              <a:t>3cm</a:t>
            </a:r>
            <a:r>
              <a:rPr lang="zh-CN" altLang="en-US" sz="2400" dirty="0"/>
              <a:t>，求圆的面积</a:t>
            </a:r>
            <a:endParaRPr lang="en-US" altLang="zh-CN" sz="2400" dirty="0"/>
          </a:p>
          <a:p>
            <a:pPr lvl="1"/>
            <a:r>
              <a:rPr lang="en-US" altLang="zh-CN" sz="2000" dirty="0"/>
              <a:t>π x 3</a:t>
            </a:r>
            <a:r>
              <a:rPr lang="en-US" altLang="zh-CN" sz="2000" baseline="30000" dirty="0"/>
              <a:t>2</a:t>
            </a:r>
          </a:p>
          <a:p>
            <a:pPr lvl="1"/>
            <a:r>
              <a:rPr lang="en-US" altLang="zh-CN" sz="2000" dirty="0"/>
              <a:t>3.14</a:t>
            </a:r>
            <a:r>
              <a:rPr lang="zh-CN" altLang="en-US" sz="2000" dirty="0"/>
              <a:t> * </a:t>
            </a:r>
            <a:r>
              <a:rPr lang="en-US" altLang="zh-CN" sz="2000" dirty="0"/>
              <a:t>3</a:t>
            </a:r>
            <a:r>
              <a:rPr lang="zh-CN" altLang="en-US" sz="2000" dirty="0"/>
              <a:t> * </a:t>
            </a:r>
            <a:r>
              <a:rPr lang="en-US" altLang="zh-CN" sz="2000" dirty="0"/>
              <a:t>3</a:t>
            </a:r>
            <a:endParaRPr lang="en-US" altLang="en-US" sz="2000" dirty="0"/>
          </a:p>
          <a:p>
            <a:endParaRPr lang="en-US" altLang="en-US" dirty="0"/>
          </a:p>
          <a:p>
            <a:r>
              <a:rPr lang="en-US" altLang="en-US" sz="2400" dirty="0"/>
              <a:t>若</a:t>
            </a:r>
            <a:r>
              <a:rPr lang="zh-CN" altLang="en-US" sz="2400" dirty="0"/>
              <a:t>三名学生的身高分别为：</a:t>
            </a:r>
            <a:r>
              <a:rPr lang="en-US" altLang="zh-CN" sz="2400" dirty="0"/>
              <a:t>1.65, 1.78, 1.82</a:t>
            </a:r>
            <a:r>
              <a:rPr lang="zh-CN" altLang="en-US" sz="2400" dirty="0"/>
              <a:t>，求他们的平均身高</a:t>
            </a:r>
            <a:endParaRPr lang="en-US" altLang="zh-CN" sz="24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(1.65 + 1.78 + 1.82) /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780" y="1052736"/>
            <a:ext cx="1784963" cy="2016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30" y="3318108"/>
            <a:ext cx="1870714" cy="212711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846279"/>
              </p:ext>
            </p:extLst>
          </p:nvPr>
        </p:nvGraphicFramePr>
        <p:xfrm>
          <a:off x="3347864" y="3717032"/>
          <a:ext cx="2304255" cy="8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Equation" r:id="rId6" imgW="609600" imgH="215900" progId="Equation.3">
                  <p:embed/>
                </p:oleObj>
              </mc:Choice>
              <mc:Fallback>
                <p:oleObj name="Equation" r:id="rId6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7864" y="3717032"/>
                        <a:ext cx="2304255" cy="89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26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算术运算符</a:t>
            </a:r>
            <a:r>
              <a:rPr lang="en-US" altLang="zh-CN" dirty="0"/>
              <a:t>（Arithmetic Operators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09026"/>
              </p:ext>
            </p:extLst>
          </p:nvPr>
        </p:nvGraphicFramePr>
        <p:xfrm>
          <a:off x="393312" y="1220755"/>
          <a:ext cx="6336703" cy="48463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算数运算符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含义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举例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+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微软雅黑"/>
                          <a:ea typeface="微软雅黑"/>
                          <a:cs typeface="微软雅黑"/>
                        </a:rPr>
                        <a:t>加法（Addition</a:t>
                      </a:r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sz="2400" baseline="0" dirty="0">
                          <a:latin typeface="微软雅黑"/>
                          <a:ea typeface="微软雅黑"/>
                          <a:cs typeface="微软雅黑"/>
                        </a:rPr>
                        <a:t>0 + 20 = 30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-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减法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Subtraction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10 - 20 = 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*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乘法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Multiplication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10 * 20 =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除法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Division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10 / 2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微软雅黑"/>
                          <a:ea typeface="微软雅黑"/>
                          <a:cs typeface="微软雅黑"/>
                        </a:rPr>
                        <a:t>求余（Modulus</a:t>
                      </a:r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10 % 3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指数（</a:t>
                      </a:r>
                      <a:r>
                        <a:rPr lang="en-US" altLang="zh-CN" sz="2400" dirty="0">
                          <a:latin typeface="微软雅黑"/>
                          <a:ea typeface="微软雅黑"/>
                          <a:cs typeface="微软雅黑"/>
                        </a:rPr>
                        <a:t>Exponent</a:t>
                      </a:r>
                      <a:r>
                        <a:rPr lang="zh-CN" altLang="en-US" sz="24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4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微软雅黑"/>
                          <a:ea typeface="微软雅黑"/>
                          <a:cs typeface="微软雅黑"/>
                        </a:rPr>
                        <a:t>2 ** 3 =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89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算术运算示例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将华氏度（</a:t>
            </a:r>
            <a:r>
              <a:rPr lang="en-US" sz="2000" i="1" dirty="0" err="1"/>
              <a:t>F</a:t>
            </a:r>
            <a:r>
              <a:rPr lang="en-US" sz="2000" dirty="0" err="1"/>
              <a:t>）转化为摄氏度（</a:t>
            </a:r>
            <a:r>
              <a:rPr lang="en-US" sz="2000" i="1" dirty="0" err="1"/>
              <a:t>C</a:t>
            </a:r>
            <a:r>
              <a:rPr lang="en-US" sz="2000" dirty="0"/>
              <a:t>）</a:t>
            </a:r>
          </a:p>
          <a:p>
            <a:pPr lvl="1"/>
            <a:r>
              <a:rPr lang="en-US" sz="1800" dirty="0"/>
              <a:t>转化公式</a:t>
            </a:r>
          </a:p>
          <a:p>
            <a:endParaRPr lang="en-US" sz="2000" dirty="0"/>
          </a:p>
          <a:p>
            <a:pPr lvl="1"/>
            <a:r>
              <a:rPr lang="zh-CN" altLang="en-US" sz="1800" dirty="0"/>
              <a:t>假设</a:t>
            </a:r>
            <a:r>
              <a:rPr lang="en-US" altLang="zh-CN" sz="1800" dirty="0"/>
              <a:t> </a:t>
            </a:r>
            <a:r>
              <a:rPr lang="en-US" altLang="zh-CN" sz="1800" i="1" dirty="0"/>
              <a:t>F</a:t>
            </a:r>
            <a:r>
              <a:rPr lang="en-US" altLang="zh-CN" sz="1800" dirty="0"/>
              <a:t> = 75</a:t>
            </a:r>
            <a:r>
              <a:rPr lang="zh-CN" altLang="en-US" sz="1800" dirty="0"/>
              <a:t>，则相应的</a:t>
            </a:r>
            <a:r>
              <a:rPr lang="en-US" altLang="zh-CN" sz="1800" dirty="0"/>
              <a:t>Python</a:t>
            </a:r>
            <a:r>
              <a:rPr lang="zh-CN" altLang="en-US" sz="1800" dirty="0"/>
              <a:t>代码为：</a:t>
            </a:r>
            <a:endParaRPr lang="en-US" altLang="zh-CN" sz="1800" dirty="0"/>
          </a:p>
          <a:p>
            <a:pPr lvl="2"/>
            <a:r>
              <a:rPr lang="en-US" sz="1800" dirty="0"/>
              <a:t>5 / 9 * (75 – 32)</a:t>
            </a:r>
          </a:p>
          <a:p>
            <a:pPr lvl="2"/>
            <a:r>
              <a:rPr lang="en-US" sz="1800" dirty="0"/>
              <a:t>5.0 / 9 * (75 – 32)</a:t>
            </a:r>
          </a:p>
          <a:p>
            <a:r>
              <a:rPr lang="en-US" altLang="zh-CN" sz="2000" dirty="0"/>
              <a:t>Python2</a:t>
            </a:r>
            <a:r>
              <a:rPr lang="zh-CN" altLang="en-US" sz="2000" dirty="0"/>
              <a:t>中第一个计算错误，为什么？</a:t>
            </a:r>
            <a:endParaRPr lang="en-US" sz="2000" dirty="0"/>
          </a:p>
          <a:p>
            <a:pPr lvl="1"/>
            <a:r>
              <a:rPr lang="en-US" sz="1800" dirty="0"/>
              <a:t>Python 2 中，“/”表示向下取整除</a:t>
            </a:r>
            <a:r>
              <a:rPr lang="zh-CN" altLang="en-US" sz="1800" dirty="0"/>
              <a:t>（</a:t>
            </a:r>
            <a:r>
              <a:rPr lang="en-US" altLang="zh-CN" sz="1800" dirty="0"/>
              <a:t>floor division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800" dirty="0"/>
              <a:t>两个整数相除，结果也是整数，舍去小数部分</a:t>
            </a:r>
            <a:endParaRPr lang="en-US" altLang="zh-CN" sz="1800" dirty="0"/>
          </a:p>
          <a:p>
            <a:pPr lvl="1"/>
            <a:r>
              <a:rPr lang="zh-CN" altLang="en-US" sz="1800" dirty="0"/>
              <a:t>如果有一个数为浮点数，则结果为浮点数</a:t>
            </a:r>
            <a:endParaRPr lang="en-US" sz="1800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86811"/>
              </p:ext>
            </p:extLst>
          </p:nvPr>
        </p:nvGraphicFramePr>
        <p:xfrm>
          <a:off x="2276128" y="1649131"/>
          <a:ext cx="1935832" cy="53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4" imgW="876300" imgH="241300" progId="Equation.3">
                  <p:embed/>
                </p:oleObj>
              </mc:Choice>
              <mc:Fallback>
                <p:oleObj name="Equation" r:id="rId4" imgW="876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128" y="1649131"/>
                        <a:ext cx="1935832" cy="53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63888" y="242088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Python 3</a:t>
            </a:r>
            <a:r>
              <a:rPr lang="zh-CN" alt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中可以使用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288" y="28696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自动类型转换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Python2</a:t>
            </a:r>
            <a:r>
              <a:rPr lang="zh-CN" altLang="en-US" sz="2400" dirty="0"/>
              <a:t>中</a:t>
            </a:r>
            <a:r>
              <a:rPr lang="en-US" altLang="en-US" sz="2400" dirty="0"/>
              <a:t>若</a:t>
            </a:r>
            <a:r>
              <a:rPr lang="zh-TW" altLang="en-US" sz="2400" dirty="0"/>
              <a:t>参与运算的两个</a:t>
            </a:r>
            <a:r>
              <a:rPr lang="zh-CN" altLang="en-US" sz="2400" dirty="0"/>
              <a:t>对象</a:t>
            </a:r>
            <a:r>
              <a:rPr lang="zh-TW" altLang="en-US" sz="2400" dirty="0"/>
              <a:t>的类型同，则结果类型不变</a:t>
            </a:r>
            <a:endParaRPr lang="en-US" altLang="zh-TW" sz="2400" dirty="0"/>
          </a:p>
          <a:p>
            <a:pPr lvl="1"/>
            <a:r>
              <a:rPr lang="zh-CN" altLang="en-US" sz="2000" dirty="0"/>
              <a:t>如：</a:t>
            </a:r>
            <a:r>
              <a:rPr lang="en-US" altLang="zh-CN" sz="2000" dirty="0"/>
              <a:t>1 / 2 = 0</a:t>
            </a:r>
          </a:p>
          <a:p>
            <a:r>
              <a:rPr lang="en-US" altLang="zh-CN" sz="2400" dirty="0"/>
              <a:t>Python 3</a:t>
            </a:r>
            <a:r>
              <a:rPr lang="zh-CN" altLang="en-US" sz="2400" dirty="0"/>
              <a:t>中整数运算结果为浮点数</a:t>
            </a:r>
            <a:endParaRPr lang="en-US" altLang="zh-TW" sz="2400" dirty="0"/>
          </a:p>
          <a:p>
            <a:r>
              <a:rPr lang="en-US" altLang="en-US" sz="2400" dirty="0"/>
              <a:t>若</a:t>
            </a:r>
            <a:r>
              <a:rPr lang="zh-TW" altLang="en-US" sz="2400" dirty="0"/>
              <a:t>参与运算的两个</a:t>
            </a:r>
            <a:r>
              <a:rPr lang="zh-CN" altLang="en-US" sz="2400" dirty="0"/>
              <a:t>对象</a:t>
            </a:r>
            <a:r>
              <a:rPr lang="zh-TW" altLang="en-US" sz="2400" dirty="0"/>
              <a:t>的类型不同，则按照以下规则进行自动类型转换</a:t>
            </a:r>
            <a:endParaRPr lang="en-US" altLang="zh-TW" sz="2400" dirty="0"/>
          </a:p>
          <a:p>
            <a:pPr lvl="1"/>
            <a:r>
              <a:rPr lang="en-US" altLang="zh-CN" sz="2000" dirty="0" err="1"/>
              <a:t>bool</a:t>
            </a:r>
            <a:r>
              <a:rPr lang="en-US" altLang="zh-CN" sz="2000" dirty="0"/>
              <a:t> </a:t>
            </a:r>
            <a:r>
              <a:rPr lang="en-US" altLang="zh-CN" sz="2000" dirty="0">
                <a:sym typeface="Wingdings"/>
              </a:rPr>
              <a:t> 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Wingdings"/>
              </a:rPr>
              <a:t></a:t>
            </a:r>
            <a:r>
              <a:rPr lang="en-US" altLang="zh-TW" sz="2000" dirty="0"/>
              <a:t> float</a:t>
            </a:r>
            <a:r>
              <a:rPr lang="zh-CN" altLang="en-US" sz="2000" dirty="0"/>
              <a:t> </a:t>
            </a:r>
            <a:r>
              <a:rPr lang="zh-CN" altLang="en-US" sz="2000" dirty="0">
                <a:sym typeface="Wingdings"/>
              </a:rPr>
              <a:t></a:t>
            </a:r>
            <a:r>
              <a:rPr lang="en-US" altLang="zh-CN" sz="2000" dirty="0">
                <a:sym typeface="Wingdings"/>
              </a:rPr>
              <a:t> complex</a:t>
            </a:r>
          </a:p>
          <a:p>
            <a:pPr lvl="1"/>
            <a:r>
              <a:rPr lang="zh-CN" altLang="en-US" sz="2000" dirty="0">
                <a:sym typeface="Wingdings"/>
              </a:rPr>
              <a:t>如：</a:t>
            </a:r>
            <a:endParaRPr lang="en-US" altLang="zh-CN" sz="2000" dirty="0">
              <a:sym typeface="Wingdings"/>
            </a:endParaRPr>
          </a:p>
          <a:p>
            <a:pPr lvl="2"/>
            <a:r>
              <a:rPr lang="en-US" altLang="zh-CN" sz="2000" dirty="0">
                <a:sym typeface="Wingdings"/>
              </a:rPr>
              <a:t>1.0 + 3 = 4.0</a:t>
            </a:r>
          </a:p>
          <a:p>
            <a:pPr lvl="2"/>
            <a:r>
              <a:rPr lang="en-US" altLang="zh-CN" sz="2000" dirty="0">
                <a:sym typeface="Wingdings"/>
              </a:rPr>
              <a:t>True + 3.0 = 4.0</a:t>
            </a:r>
          </a:p>
          <a:p>
            <a:pPr lvl="1"/>
            <a:endParaRPr lang="en-US" altLang="zh-TW" sz="2000" dirty="0"/>
          </a:p>
        </p:txBody>
      </p:sp>
      <p:sp>
        <p:nvSpPr>
          <p:cNvPr id="4" name="Cloud 3"/>
          <p:cNvSpPr/>
          <p:nvPr/>
        </p:nvSpPr>
        <p:spPr bwMode="auto">
          <a:xfrm>
            <a:off x="5508104" y="3332989"/>
            <a:ext cx="2880320" cy="2400267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下列语句的执行结果是？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False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 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5.3</a:t>
            </a:r>
          </a:p>
          <a:p>
            <a:pPr marL="285750" indent="-285750">
              <a:buFont typeface="Arial" charset="0"/>
              <a:buChar char="•"/>
            </a:pPr>
            <a:r>
              <a:rPr lang="sk-SK" altLang="zh-CN" b="1" dirty="0">
                <a:latin typeface="Microsoft YaHei" charset="0"/>
                <a:ea typeface="Microsoft YaHei" charset="0"/>
                <a:cs typeface="Microsoft YaHei" charset="0"/>
              </a:rPr>
              <a:t>5 / 9 + 1.1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求余运算符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求余运算符（</a:t>
            </a:r>
            <a:r>
              <a:rPr lang="en-US" altLang="zh-CN" sz="2400" dirty="0"/>
              <a:t>%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如：</a:t>
            </a:r>
            <a:r>
              <a:rPr lang="en-US" sz="2000" dirty="0"/>
              <a:t>10 % 3 = 1</a:t>
            </a:r>
          </a:p>
          <a:p>
            <a:r>
              <a:rPr lang="en-US" sz="2400" dirty="0"/>
              <a:t>应用</a:t>
            </a:r>
          </a:p>
          <a:p>
            <a:pPr lvl="1"/>
            <a:r>
              <a:rPr lang="en-US" sz="2000" dirty="0"/>
              <a:t>若今天是星期六，</a:t>
            </a:r>
            <a:r>
              <a:rPr lang="zh-CN" altLang="en-US" sz="2000" dirty="0"/>
              <a:t>则</a:t>
            </a:r>
            <a:r>
              <a:rPr lang="en-US" altLang="zh-CN" sz="2000" dirty="0"/>
              <a:t>10</a:t>
            </a:r>
            <a:r>
              <a:rPr lang="zh-CN" altLang="en-US" sz="2000" dirty="0"/>
              <a:t>天后是星期几？</a:t>
            </a:r>
            <a:endParaRPr lang="en-US" altLang="zh-CN" sz="2000" dirty="0"/>
          </a:p>
          <a:p>
            <a:pPr lvl="2"/>
            <a:r>
              <a:rPr lang="en-US" sz="2000" dirty="0"/>
              <a:t>(6 + 10) % 7 = 2</a:t>
            </a:r>
          </a:p>
          <a:p>
            <a:pPr lvl="1"/>
            <a:r>
              <a:rPr lang="en-US" sz="2000" dirty="0"/>
              <a:t>判断一个数 x 是</a:t>
            </a:r>
            <a:r>
              <a:rPr lang="zh-CN" altLang="en-US" sz="2000" dirty="0"/>
              <a:t>否为偶</a:t>
            </a:r>
            <a:r>
              <a:rPr lang="en-US" sz="2000" dirty="0"/>
              <a:t>数</a:t>
            </a:r>
          </a:p>
          <a:p>
            <a:pPr lvl="2"/>
            <a:r>
              <a:rPr lang="en-US" sz="2000" dirty="0"/>
              <a:t>x % 2 是否</a:t>
            </a:r>
            <a:r>
              <a:rPr lang="zh-CN" altLang="en-US" sz="2000" dirty="0"/>
              <a:t>等于</a:t>
            </a:r>
            <a:r>
              <a:rPr lang="en-US" sz="20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524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</a:t>
            </a:r>
            <a:r>
              <a:rPr lang="zh-CN" altLang="en-US" dirty="0"/>
              <a:t> 模块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模块（</a:t>
            </a:r>
            <a:r>
              <a:rPr lang="en-US" altLang="zh-CN" sz="2400" dirty="0"/>
              <a:t>module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TW" altLang="en-US" sz="2000" dirty="0"/>
              <a:t>实现</a:t>
            </a:r>
            <a:r>
              <a:rPr lang="zh-CN" altLang="en-US" sz="2000" dirty="0"/>
              <a:t>一定</a:t>
            </a:r>
            <a:r>
              <a:rPr lang="zh-TW" altLang="en-US" sz="2000" dirty="0"/>
              <a:t>的功能</a:t>
            </a:r>
            <a:r>
              <a:rPr lang="zh-CN" altLang="en-US" sz="2000" dirty="0"/>
              <a:t>的</a:t>
            </a:r>
            <a:r>
              <a:rPr lang="en-US" altLang="zh-CN" sz="2000" dirty="0"/>
              <a:t> Python </a:t>
            </a:r>
            <a:r>
              <a:rPr lang="zh-CN" altLang="en-US" sz="2000" dirty="0"/>
              <a:t>脚本</a:t>
            </a:r>
            <a:r>
              <a:rPr lang="zh-TW" altLang="en-US" sz="2000" dirty="0"/>
              <a:t>集合</a:t>
            </a:r>
            <a:endParaRPr lang="en-US" altLang="zh-TW" sz="2000" dirty="0"/>
          </a:p>
          <a:p>
            <a:r>
              <a:rPr lang="zh-CN" altLang="en-US" sz="2400" dirty="0"/>
              <a:t>引入模块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lang="en-US" altLang="zh-CN" sz="1800" dirty="0"/>
              <a:t> </a:t>
            </a:r>
            <a:r>
              <a:rPr lang="en-US" altLang="zh-CN" sz="2000" dirty="0" err="1"/>
              <a:t>module_name</a:t>
            </a:r>
            <a:endParaRPr lang="en-US" altLang="zh-CN" sz="2000" dirty="0"/>
          </a:p>
          <a:p>
            <a:r>
              <a:rPr lang="en-US" altLang="zh-CN" sz="2400" dirty="0"/>
              <a:t>math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import</a:t>
            </a:r>
            <a:r>
              <a:rPr lang="en-US" altLang="zh-CN" sz="2000" dirty="0"/>
              <a:t> math</a:t>
            </a:r>
          </a:p>
          <a:p>
            <a:pPr lvl="1"/>
            <a:r>
              <a:rPr lang="zh-CN" altLang="en-US" sz="2000" dirty="0"/>
              <a:t>可以在帮助文档中查找模块的内容和使用方法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D1479D-CB7F-6248-B94D-4CA7764B967B}"/>
              </a:ext>
            </a:extLst>
          </p:cNvPr>
          <p:cNvSpPr/>
          <p:nvPr/>
        </p:nvSpPr>
        <p:spPr>
          <a:xfrm>
            <a:off x="1259632" y="3933056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https://docs.python.org/3/library/math.html</a:t>
            </a:r>
          </a:p>
        </p:txBody>
      </p:sp>
    </p:spTree>
    <p:extLst>
      <p:ext uri="{BB962C8B-B14F-4D97-AF65-F5344CB8AC3E}">
        <p14:creationId xmlns:p14="http://schemas.microsoft.com/office/powerpoint/2010/main" val="163462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关系运算符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000000"/>
                </a:solidFill>
              </a:rPr>
              <a:t>Relational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Operators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判断一个数 </a:t>
            </a:r>
            <a:r>
              <a:rPr lang="en-US" altLang="zh-CN" sz="2400" dirty="0"/>
              <a:t>x</a:t>
            </a:r>
            <a:r>
              <a:rPr lang="zh-CN" altLang="en-US" sz="2400" dirty="0"/>
              <a:t> 是否为偶数</a:t>
            </a:r>
            <a:endParaRPr lang="en-US" altLang="zh-CN" sz="2400" dirty="0"/>
          </a:p>
          <a:p>
            <a:pPr lvl="1"/>
            <a:r>
              <a:rPr lang="en-US" altLang="zh-CN" sz="2000" dirty="0"/>
              <a:t>x % 2 </a:t>
            </a:r>
            <a:r>
              <a:rPr lang="zh-CN" altLang="en-US" sz="2000" dirty="0"/>
              <a:t>是否等于 </a:t>
            </a:r>
            <a:r>
              <a:rPr lang="en-US" altLang="zh-CN" sz="2000" dirty="0"/>
              <a:t>0</a:t>
            </a:r>
          </a:p>
          <a:p>
            <a:pPr lvl="1"/>
            <a:r>
              <a:rPr lang="en-US" altLang="zh-CN" sz="2000" dirty="0"/>
              <a:t>x % 2 == 0</a:t>
            </a:r>
          </a:p>
          <a:p>
            <a:pPr lvl="1"/>
            <a:r>
              <a:rPr lang="zh-CN" altLang="en-US" sz="2000" dirty="0"/>
              <a:t>若为</a:t>
            </a:r>
            <a:r>
              <a:rPr lang="en-US" altLang="zh-CN" sz="2000" dirty="0">
                <a:solidFill>
                  <a:srgbClr val="800000"/>
                </a:solidFill>
              </a:rPr>
              <a:t>True</a:t>
            </a:r>
            <a:r>
              <a:rPr lang="zh-CN" altLang="en-US" sz="2000" dirty="0"/>
              <a:t>，则 </a:t>
            </a:r>
            <a:r>
              <a:rPr lang="en-US" altLang="zh-CN" sz="2000" dirty="0"/>
              <a:t>x</a:t>
            </a:r>
            <a:r>
              <a:rPr lang="zh-CN" altLang="en-US" sz="2000" dirty="0"/>
              <a:t> 为偶数</a:t>
            </a:r>
            <a:endParaRPr lang="en-US" altLang="zh-CN" sz="2000" dirty="0"/>
          </a:p>
          <a:p>
            <a:pPr lvl="1"/>
            <a:r>
              <a:rPr lang="zh-CN" altLang="en-US" sz="2000" dirty="0"/>
              <a:t>若为</a:t>
            </a:r>
            <a:r>
              <a:rPr lang="en-US" altLang="zh-CN" sz="2000" dirty="0">
                <a:solidFill>
                  <a:srgbClr val="800000"/>
                </a:solidFill>
              </a:rPr>
              <a:t>False</a:t>
            </a:r>
            <a:r>
              <a:rPr lang="zh-CN" altLang="en-US" sz="2000" dirty="0"/>
              <a:t>，则 </a:t>
            </a:r>
            <a:r>
              <a:rPr lang="en-US" altLang="zh-CN" sz="2000" dirty="0"/>
              <a:t>x</a:t>
            </a:r>
            <a:r>
              <a:rPr lang="zh-CN" altLang="en-US" sz="2000" dirty="0"/>
              <a:t> 为奇数</a:t>
            </a:r>
            <a:endParaRPr lang="en-US" altLang="zh-CN" sz="2000" dirty="0"/>
          </a:p>
          <a:p>
            <a:r>
              <a:rPr lang="zh-CN" altLang="en-US" sz="2400" dirty="0"/>
              <a:t>用于判断两个值的关系</a:t>
            </a:r>
            <a:endParaRPr lang="en-US" altLang="zh-CN" sz="2400" dirty="0"/>
          </a:p>
          <a:p>
            <a:pPr lvl="1"/>
            <a:r>
              <a:rPr lang="zh-CN" altLang="en-US" sz="2000" dirty="0"/>
              <a:t>大小、相等或不相等</a:t>
            </a:r>
            <a:endParaRPr lang="en-US" altLang="zh-CN" sz="2000" dirty="0"/>
          </a:p>
          <a:p>
            <a:r>
              <a:rPr lang="zh-CN" altLang="en-US" sz="2400" dirty="0"/>
              <a:t>运算的结果只有两种（布尔型）</a:t>
            </a:r>
            <a:endParaRPr lang="en-US" altLang="zh-CN" sz="2400" dirty="0"/>
          </a:p>
          <a:p>
            <a:pPr lvl="1"/>
            <a:r>
              <a:rPr lang="zh-CN" altLang="en-US" sz="2000" dirty="0"/>
              <a:t>若结果为</a:t>
            </a:r>
            <a:r>
              <a:rPr lang="en-US" altLang="zh-CN" sz="2000" dirty="0"/>
              <a:t>True</a:t>
            </a:r>
            <a:r>
              <a:rPr lang="zh-CN" altLang="en-US" sz="2000" dirty="0"/>
              <a:t>，表示条件成立</a:t>
            </a:r>
            <a:endParaRPr lang="en-US" altLang="zh-CN" sz="2000" dirty="0"/>
          </a:p>
          <a:p>
            <a:pPr lvl="1"/>
            <a:r>
              <a:rPr lang="zh-CN" altLang="en-US" sz="2000" dirty="0"/>
              <a:t>若结果为</a:t>
            </a:r>
            <a:r>
              <a:rPr lang="en-US" altLang="zh-CN" sz="2000" dirty="0"/>
              <a:t>False</a:t>
            </a:r>
            <a:r>
              <a:rPr lang="zh-CN" altLang="en-US" sz="2000" dirty="0"/>
              <a:t>，表示条件不成立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868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4C096-54EE-B041-ADFE-76252902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安装</a:t>
            </a:r>
            <a:r>
              <a:rPr kumimoji="1" lang="en-US" altLang="zh-CN" dirty="0"/>
              <a:t>-</a:t>
            </a:r>
            <a:r>
              <a:rPr kumimoji="1" lang="zh-CN" altLang="en-US" dirty="0"/>
              <a:t>以</a:t>
            </a:r>
            <a:r>
              <a:rPr kumimoji="1" lang="en-US" altLang="zh-CN" dirty="0"/>
              <a:t>Mac</a:t>
            </a:r>
            <a:r>
              <a:rPr kumimoji="1" lang="zh-CN" altLang="en-US" dirty="0"/>
              <a:t>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3DE84-0DFD-3243-BA00-9CC68BB3EE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96752"/>
            <a:ext cx="7884368" cy="40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8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98" y="134603"/>
            <a:ext cx="7444736" cy="609600"/>
          </a:xfrm>
        </p:spPr>
        <p:txBody>
          <a:bodyPr/>
          <a:lstStyle/>
          <a:p>
            <a:r>
              <a:rPr lang="zh-CN" altLang="zh-CN" dirty="0"/>
              <a:t>关系运算符</a:t>
            </a:r>
            <a:endParaRPr lang="zh-CN" alt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125072"/>
              </p:ext>
            </p:extLst>
          </p:nvPr>
        </p:nvGraphicFramePr>
        <p:xfrm>
          <a:off x="755576" y="1340768"/>
          <a:ext cx="7200800" cy="36880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关系运算符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含义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举例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>
                          <a:latin typeface="微软雅黑"/>
                          <a:ea typeface="微软雅黑"/>
                          <a:cs typeface="微软雅黑"/>
                        </a:rPr>
                        <a:t>=</a:t>
                      </a:r>
                      <a:r>
                        <a:rPr lang="en-US" altLang="zh-CN" sz="2000" dirty="0">
                          <a:latin typeface="微软雅黑"/>
                          <a:ea typeface="微软雅黑"/>
                          <a:cs typeface="微软雅黑"/>
                        </a:rPr>
                        <a:t>=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微软雅黑"/>
                          <a:ea typeface="微软雅黑"/>
                          <a:cs typeface="微软雅黑"/>
                        </a:rPr>
                        <a:t>等于（equal</a:t>
                      </a:r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</a:t>
                      </a:r>
                      <a:r>
                        <a:rPr lang="en-US" sz="2000" baseline="0" dirty="0">
                          <a:latin typeface="微软雅黑"/>
                          <a:ea typeface="微软雅黑"/>
                          <a:cs typeface="微软雅黑"/>
                        </a:rPr>
                        <a:t>0 == 20 is False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!= , 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不等于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000" dirty="0">
                          <a:latin typeface="微软雅黑"/>
                          <a:ea typeface="微软雅黑"/>
                          <a:cs typeface="微软雅黑"/>
                        </a:rPr>
                        <a:t>not equal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10 != 20 is</a:t>
                      </a:r>
                      <a:r>
                        <a:rPr lang="en-US" sz="2000" baseline="0" dirty="0">
                          <a:latin typeface="微软雅黑"/>
                          <a:ea typeface="微软雅黑"/>
                          <a:cs typeface="微软雅黑"/>
                        </a:rPr>
                        <a:t> True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大于（</a:t>
                      </a:r>
                      <a:r>
                        <a:rPr lang="en-US" altLang="zh-CN" sz="2000" dirty="0">
                          <a:latin typeface="微软雅黑"/>
                          <a:ea typeface="微软雅黑"/>
                          <a:cs typeface="微软雅黑"/>
                        </a:rPr>
                        <a:t>greater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10 &gt; 20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dirty="0">
                          <a:latin typeface="微软雅黑"/>
                          <a:ea typeface="微软雅黑"/>
                          <a:cs typeface="微软雅黑"/>
                        </a:rPr>
                        <a:t>小于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000" dirty="0">
                          <a:latin typeface="微软雅黑"/>
                          <a:ea typeface="微软雅黑"/>
                          <a:cs typeface="微软雅黑"/>
                        </a:rPr>
                        <a:t>less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10 &lt; 20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微软雅黑"/>
                          <a:ea typeface="微软雅黑"/>
                          <a:cs typeface="微软雅黑"/>
                        </a:rPr>
                        <a:t>大于等于（greater</a:t>
                      </a:r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 or equal）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r>
                        <a:rPr lang="en-US" sz="2000" baseline="0" dirty="0">
                          <a:latin typeface="微软雅黑"/>
                          <a:ea typeface="微软雅黑"/>
                          <a:cs typeface="微软雅黑"/>
                        </a:rPr>
                        <a:t> &gt;= 20 is False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dirty="0">
                          <a:latin typeface="微软雅黑"/>
                          <a:ea typeface="微软雅黑"/>
                          <a:cs typeface="微软雅黑"/>
                        </a:rPr>
                        <a:t>小于等于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2000" dirty="0">
                          <a:latin typeface="微软雅黑"/>
                          <a:ea typeface="微软雅黑"/>
                          <a:cs typeface="微软雅黑"/>
                        </a:rPr>
                        <a:t>less or equal</a:t>
                      </a:r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10</a:t>
                      </a:r>
                      <a:r>
                        <a:rPr lang="en-US" sz="2000" baseline="0" dirty="0">
                          <a:latin typeface="微软雅黑"/>
                          <a:ea typeface="微软雅黑"/>
                          <a:cs typeface="微软雅黑"/>
                        </a:rPr>
                        <a:t> &lt;= 20 is True</a:t>
                      </a:r>
                      <a:endParaRPr lang="en-US" sz="20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6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逻辑运算符（Logical</a:t>
            </a:r>
            <a:r>
              <a:rPr lang="en-US" dirty="0"/>
              <a:t> Operators）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现实世界中处处体现逻辑</a:t>
            </a:r>
          </a:p>
          <a:p>
            <a:pPr lvl="1"/>
            <a:r>
              <a:rPr lang="zh-TW" altLang="en-US" sz="1800" dirty="0"/>
              <a:t>你们班有没有身高一米九以上的男生？</a:t>
            </a:r>
            <a:endParaRPr lang="en-US" altLang="zh-TW" sz="1800" dirty="0"/>
          </a:p>
          <a:p>
            <a:pPr lvl="1"/>
            <a:r>
              <a:rPr lang="zh-CN" altLang="en-US" sz="1800" dirty="0"/>
              <a:t>地铁里禁止喝水吃东西</a:t>
            </a:r>
            <a:endParaRPr lang="zh-TW" altLang="en-US" sz="1800" dirty="0"/>
          </a:p>
          <a:p>
            <a:pPr lvl="1"/>
            <a:r>
              <a:rPr lang="en-US" altLang="zh-TW" sz="1800" dirty="0"/>
              <a:t>……</a:t>
            </a:r>
          </a:p>
          <a:p>
            <a:r>
              <a:rPr lang="zh-CN" altLang="en-US" sz="2000" dirty="0"/>
              <a:t>逻辑运算符</a:t>
            </a:r>
            <a:endParaRPr lang="en-US" altLang="zh-CN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20436"/>
              </p:ext>
            </p:extLst>
          </p:nvPr>
        </p:nvGraphicFramePr>
        <p:xfrm>
          <a:off x="1309593" y="3717032"/>
          <a:ext cx="6192687" cy="29260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4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>
                          <a:latin typeface="微软雅黑"/>
                          <a:ea typeface="微软雅黑"/>
                          <a:cs typeface="微软雅黑"/>
                        </a:rPr>
                        <a:t>关系运算符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>
                          <a:latin typeface="微软雅黑"/>
                          <a:ea typeface="微软雅黑"/>
                          <a:cs typeface="微软雅黑"/>
                        </a:rPr>
                        <a:t>含义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>
                          <a:latin typeface="微软雅黑"/>
                          <a:ea typeface="微软雅黑"/>
                          <a:cs typeface="微软雅黑"/>
                        </a:rPr>
                        <a:t>举例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与（全真才真）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True and False ==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>
                          <a:latin typeface="微软雅黑"/>
                          <a:ea typeface="微软雅黑"/>
                          <a:cs typeface="微软雅黑"/>
                        </a:rPr>
                        <a:t>或（全假才假）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True or False ==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100" dirty="0">
                          <a:latin typeface="微软雅黑"/>
                          <a:ea typeface="微软雅黑"/>
                          <a:cs typeface="微软雅黑"/>
                        </a:rPr>
                        <a:t>非（真变假、假变真）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微软雅黑"/>
                          <a:ea typeface="微软雅黑"/>
                          <a:cs typeface="微软雅黑"/>
                        </a:rPr>
                        <a:t>not</a:t>
                      </a:r>
                      <a:r>
                        <a:rPr lang="en-US" sz="2100" baseline="0" dirty="0">
                          <a:latin typeface="微软雅黑"/>
                          <a:ea typeface="微软雅黑"/>
                          <a:cs typeface="微软雅黑"/>
                        </a:rPr>
                        <a:t> True == False</a:t>
                      </a:r>
                      <a:endParaRPr lang="en-US" sz="21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64088" y="1484784"/>
            <a:ext cx="2755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身高 &gt; 1.9 and 性别 == 男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1901177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禁止：喝水 or 吃东西</a:t>
            </a:r>
          </a:p>
        </p:txBody>
      </p:sp>
    </p:spTree>
    <p:extLst>
      <p:ext uri="{BB962C8B-B14F-4D97-AF65-F5344CB8AC3E}">
        <p14:creationId xmlns:p14="http://schemas.microsoft.com/office/powerpoint/2010/main" val="37694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755650" y="1247506"/>
            <a:ext cx="6192614" cy="1439863"/>
            <a:chOff x="899592" y="548680"/>
            <a:chExt cx="7416824" cy="1440160"/>
          </a:xfrm>
        </p:grpSpPr>
        <p:grpSp>
          <p:nvGrpSpPr>
            <p:cNvPr id="35873" name="Group 20"/>
            <p:cNvGrpSpPr>
              <a:grpSpLocks/>
            </p:cNvGrpSpPr>
            <p:nvPr/>
          </p:nvGrpSpPr>
          <p:grpSpPr bwMode="auto">
            <a:xfrm>
              <a:off x="899592" y="693173"/>
              <a:ext cx="1439867" cy="1079723"/>
              <a:chOff x="899592" y="693173"/>
              <a:chExt cx="1439867" cy="1079723"/>
            </a:xfrm>
          </p:grpSpPr>
          <p:sp>
            <p:nvSpPr>
              <p:cNvPr id="3" name="Isosceles Triangle 2"/>
              <p:cNvSpPr/>
              <p:nvPr/>
            </p:nvSpPr>
            <p:spPr>
              <a:xfrm>
                <a:off x="899592" y="693173"/>
                <a:ext cx="1439867" cy="1079723"/>
              </a:xfrm>
              <a:prstGeom prst="triangl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7" name="TextBox 8"/>
              <p:cNvSpPr txBox="1">
                <a:spLocks noChangeArrowheads="1"/>
              </p:cNvSpPr>
              <p:nvPr/>
            </p:nvSpPr>
            <p:spPr bwMode="auto">
              <a:xfrm>
                <a:off x="1317912" y="1196752"/>
                <a:ext cx="589793" cy="288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sz="20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8" name="TextBox 9"/>
              <p:cNvSpPr txBox="1">
                <a:spLocks noChangeArrowheads="1"/>
              </p:cNvSpPr>
              <p:nvPr/>
            </p:nvSpPr>
            <p:spPr bwMode="auto">
              <a:xfrm>
                <a:off x="1403648" y="1052737"/>
                <a:ext cx="432048" cy="400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latin typeface="微软雅黑"/>
                    <a:ea typeface="微软雅黑"/>
                    <a:cs typeface="微软雅黑"/>
                  </a:rPr>
                  <a:t>1</a:t>
                </a:r>
                <a:endParaRPr lang="zh-CN" altLang="en-US" sz="20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4" name="Group 17"/>
            <p:cNvGrpSpPr>
              <a:grpSpLocks/>
            </p:cNvGrpSpPr>
            <p:nvPr/>
          </p:nvGrpSpPr>
          <p:grpSpPr bwMode="auto">
            <a:xfrm>
              <a:off x="2483922" y="548680"/>
              <a:ext cx="1295404" cy="1295667"/>
              <a:chOff x="2483922" y="548680"/>
              <a:chExt cx="1295404" cy="1295667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483922" y="548680"/>
                <a:ext cx="1295404" cy="1295667"/>
              </a:xfrm>
              <a:prstGeom prst="ellips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5" name="TextBox 10"/>
              <p:cNvSpPr txBox="1">
                <a:spLocks noChangeArrowheads="1"/>
              </p:cNvSpPr>
              <p:nvPr/>
            </p:nvSpPr>
            <p:spPr bwMode="auto">
              <a:xfrm>
                <a:off x="2915816" y="980728"/>
                <a:ext cx="432048" cy="400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latin typeface="微软雅黑"/>
                    <a:ea typeface="微软雅黑"/>
                    <a:cs typeface="微软雅黑"/>
                  </a:rPr>
                  <a:t>2</a:t>
                </a:r>
                <a:endParaRPr lang="zh-CN" altLang="en-US" sz="20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5" name="Group 16"/>
            <p:cNvGrpSpPr>
              <a:grpSpLocks/>
            </p:cNvGrpSpPr>
            <p:nvPr/>
          </p:nvGrpSpPr>
          <p:grpSpPr bwMode="auto">
            <a:xfrm>
              <a:off x="4068252" y="693173"/>
              <a:ext cx="1223966" cy="1151175"/>
              <a:chOff x="4068252" y="693173"/>
              <a:chExt cx="1223966" cy="115117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68252" y="693173"/>
                <a:ext cx="1223966" cy="115117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3" name="TextBox 11"/>
              <p:cNvSpPr txBox="1">
                <a:spLocks noChangeArrowheads="1"/>
              </p:cNvSpPr>
              <p:nvPr/>
            </p:nvSpPr>
            <p:spPr bwMode="auto">
              <a:xfrm>
                <a:off x="4499992" y="1052735"/>
                <a:ext cx="432048" cy="400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latin typeface="微软雅黑"/>
                    <a:ea typeface="微软雅黑"/>
                    <a:cs typeface="微软雅黑"/>
                  </a:rPr>
                  <a:t>3</a:t>
                </a:r>
                <a:endParaRPr lang="zh-CN" altLang="en-US" sz="20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6" name="Group 15"/>
            <p:cNvGrpSpPr>
              <a:grpSpLocks/>
            </p:cNvGrpSpPr>
            <p:nvPr/>
          </p:nvGrpSpPr>
          <p:grpSpPr bwMode="auto">
            <a:xfrm>
              <a:off x="5436682" y="764625"/>
              <a:ext cx="1439867" cy="1079723"/>
              <a:chOff x="5436682" y="764625"/>
              <a:chExt cx="1439867" cy="1079723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5436682" y="764625"/>
                <a:ext cx="1439867" cy="1079723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1" name="TextBox 12"/>
              <p:cNvSpPr txBox="1">
                <a:spLocks noChangeArrowheads="1"/>
              </p:cNvSpPr>
              <p:nvPr/>
            </p:nvSpPr>
            <p:spPr bwMode="auto">
              <a:xfrm>
                <a:off x="5940152" y="1116595"/>
                <a:ext cx="432049" cy="400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4</a:t>
                </a:r>
                <a:endParaRPr lang="zh-CN" altLang="en-US" sz="2000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7" name="Group 14"/>
            <p:cNvGrpSpPr>
              <a:grpSpLocks/>
            </p:cNvGrpSpPr>
            <p:nvPr/>
          </p:nvGrpSpPr>
          <p:grpSpPr bwMode="auto">
            <a:xfrm>
              <a:off x="6876548" y="620133"/>
              <a:ext cx="1439868" cy="1368707"/>
              <a:chOff x="6876548" y="620133"/>
              <a:chExt cx="1439868" cy="1368707"/>
            </a:xfrm>
          </p:grpSpPr>
          <p:sp>
            <p:nvSpPr>
              <p:cNvPr id="7" name="Diamond 6"/>
              <p:cNvSpPr/>
              <p:nvPr/>
            </p:nvSpPr>
            <p:spPr>
              <a:xfrm>
                <a:off x="6876548" y="620133"/>
                <a:ext cx="1439868" cy="1368707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79" name="TextBox 13"/>
              <p:cNvSpPr txBox="1">
                <a:spLocks noChangeArrowheads="1"/>
              </p:cNvSpPr>
              <p:nvPr/>
            </p:nvSpPr>
            <p:spPr bwMode="auto">
              <a:xfrm>
                <a:off x="7452320" y="1095127"/>
                <a:ext cx="432049" cy="400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000">
                    <a:latin typeface="微软雅黑"/>
                    <a:ea typeface="微软雅黑"/>
                    <a:cs typeface="微软雅黑"/>
                  </a:rPr>
                  <a:t>5</a:t>
                </a:r>
                <a:endParaRPr lang="zh-CN" altLang="en-US" sz="2000"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71552" y="2997201"/>
            <a:ext cx="4752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该图形是否为红色三角形？</a:t>
            </a:r>
          </a:p>
        </p:txBody>
      </p: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468338" y="3573464"/>
            <a:ext cx="2303463" cy="801404"/>
            <a:chOff x="756256" y="4005064"/>
            <a:chExt cx="2303576" cy="801359"/>
          </a:xfrm>
        </p:grpSpPr>
        <p:sp>
          <p:nvSpPr>
            <p:cNvPr id="35871" name="TextBox 21"/>
            <p:cNvSpPr txBox="1">
              <a:spLocks noChangeArrowheads="1"/>
            </p:cNvSpPr>
            <p:nvPr/>
          </p:nvSpPr>
          <p:spPr bwMode="auto">
            <a:xfrm>
              <a:off x="756256" y="4005064"/>
              <a:ext cx="2303576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颜色 </a:t>
              </a:r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==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 红色</a:t>
              </a:r>
              <a:endParaRPr lang="en-US" altLang="zh-CN" sz="18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872" name="TextBox 22"/>
            <p:cNvSpPr txBox="1">
              <a:spLocks noChangeArrowheads="1"/>
            </p:cNvSpPr>
            <p:nvPr/>
          </p:nvSpPr>
          <p:spPr bwMode="auto">
            <a:xfrm>
              <a:off x="1475578" y="4437112"/>
              <a:ext cx="360040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A</a:t>
              </a:r>
              <a:endParaRPr lang="zh-CN" altLang="en-US" sz="18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3059832" y="3573459"/>
            <a:ext cx="3384304" cy="873115"/>
            <a:chOff x="4499992" y="3933056"/>
            <a:chExt cx="3384902" cy="873587"/>
          </a:xfrm>
        </p:grpSpPr>
        <p:sp>
          <p:nvSpPr>
            <p:cNvPr id="35869" name="TextBox 23"/>
            <p:cNvSpPr txBox="1">
              <a:spLocks noChangeArrowheads="1"/>
            </p:cNvSpPr>
            <p:nvPr/>
          </p:nvSpPr>
          <p:spPr bwMode="auto">
            <a:xfrm>
              <a:off x="4499992" y="3933056"/>
              <a:ext cx="3384902" cy="36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形状 </a:t>
              </a:r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== 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三角形</a:t>
              </a:r>
              <a:endParaRPr lang="en-US" altLang="zh-CN" sz="18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870" name="TextBox 24"/>
            <p:cNvSpPr txBox="1">
              <a:spLocks noChangeArrowheads="1"/>
            </p:cNvSpPr>
            <p:nvPr/>
          </p:nvSpPr>
          <p:spPr bwMode="auto">
            <a:xfrm>
              <a:off x="5076158" y="4437112"/>
              <a:ext cx="360040" cy="36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B</a:t>
              </a:r>
              <a:endParaRPr lang="zh-CN" altLang="en-US" sz="18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339752" y="3573463"/>
            <a:ext cx="86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and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79512" y="4508501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1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187575" y="4508501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634756" y="450850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643736" y="450850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79512" y="5013325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2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187575" y="5013325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634756" y="5013325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643736" y="5013325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79512" y="5487988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3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187575" y="5487988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3634756" y="5487988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643736" y="5487988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79512" y="5949951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4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1187575" y="5949951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634756" y="594995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643736" y="594995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79512" y="6396037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5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1187575" y="6396037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3634756" y="6396037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643736" y="6396037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软雅黑"/>
                <a:ea typeface="微软雅黑"/>
                <a:cs typeface="微软雅黑"/>
              </a:rPr>
              <a:t>逻辑运算示例</a:t>
            </a:r>
          </a:p>
        </p:txBody>
      </p:sp>
    </p:spTree>
    <p:extLst>
      <p:ext uri="{BB962C8B-B14F-4D97-AF65-F5344CB8AC3E}">
        <p14:creationId xmlns:p14="http://schemas.microsoft.com/office/powerpoint/2010/main" val="27400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7" grpId="0"/>
      <p:bldP spid="38" grpId="0"/>
      <p:bldP spid="39" grpId="0"/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逻辑运算真值表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and</a:t>
            </a:r>
            <a:endParaRPr lang="zh-CN" altLang="en-US"/>
          </a:p>
        </p:txBody>
      </p:sp>
      <p:graphicFrame>
        <p:nvGraphicFramePr>
          <p:cNvPr id="5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325958"/>
              </p:ext>
            </p:extLst>
          </p:nvPr>
        </p:nvGraphicFramePr>
        <p:xfrm>
          <a:off x="1259633" y="2017232"/>
          <a:ext cx="4624387" cy="2286000"/>
        </p:xfrm>
        <a:graphic>
          <a:graphicData uri="http://schemas.openxmlformats.org/drawingml/2006/table">
            <a:tbl>
              <a:tblPr/>
              <a:tblGrid>
                <a:gridCol w="150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and </a:t>
                      </a: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B</a:t>
                      </a:r>
                      <a:endParaRPr kumimoji="1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49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755650" y="1247506"/>
            <a:ext cx="5832574" cy="1439863"/>
            <a:chOff x="899592" y="548680"/>
            <a:chExt cx="7416824" cy="1440160"/>
          </a:xfrm>
        </p:grpSpPr>
        <p:grpSp>
          <p:nvGrpSpPr>
            <p:cNvPr id="35873" name="Group 20"/>
            <p:cNvGrpSpPr>
              <a:grpSpLocks/>
            </p:cNvGrpSpPr>
            <p:nvPr/>
          </p:nvGrpSpPr>
          <p:grpSpPr bwMode="auto">
            <a:xfrm>
              <a:off x="899592" y="693173"/>
              <a:ext cx="1439867" cy="1079723"/>
              <a:chOff x="899592" y="693173"/>
              <a:chExt cx="1439867" cy="1079723"/>
            </a:xfrm>
          </p:grpSpPr>
          <p:sp>
            <p:nvSpPr>
              <p:cNvPr id="3" name="Isosceles Triangle 2"/>
              <p:cNvSpPr/>
              <p:nvPr/>
            </p:nvSpPr>
            <p:spPr>
              <a:xfrm>
                <a:off x="899592" y="693173"/>
                <a:ext cx="1439867" cy="1079723"/>
              </a:xfrm>
              <a:prstGeom prst="triangl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7" name="TextBox 8"/>
              <p:cNvSpPr txBox="1">
                <a:spLocks noChangeArrowheads="1"/>
              </p:cNvSpPr>
              <p:nvPr/>
            </p:nvSpPr>
            <p:spPr bwMode="auto">
              <a:xfrm>
                <a:off x="1320641" y="1196752"/>
                <a:ext cx="587063" cy="288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 sz="18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8" name="TextBox 9"/>
              <p:cNvSpPr txBox="1">
                <a:spLocks noChangeArrowheads="1"/>
              </p:cNvSpPr>
              <p:nvPr/>
            </p:nvSpPr>
            <p:spPr bwMode="auto">
              <a:xfrm>
                <a:off x="1403647" y="1052737"/>
                <a:ext cx="432049" cy="369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微软雅黑"/>
                    <a:ea typeface="微软雅黑"/>
                    <a:cs typeface="微软雅黑"/>
                  </a:rPr>
                  <a:t>1</a:t>
                </a:r>
                <a:endParaRPr lang="zh-CN" altLang="en-US" sz="18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4" name="Group 17"/>
            <p:cNvGrpSpPr>
              <a:grpSpLocks/>
            </p:cNvGrpSpPr>
            <p:nvPr/>
          </p:nvGrpSpPr>
          <p:grpSpPr bwMode="auto">
            <a:xfrm>
              <a:off x="2483922" y="548680"/>
              <a:ext cx="1295404" cy="1295667"/>
              <a:chOff x="2483922" y="548680"/>
              <a:chExt cx="1295404" cy="1295667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483922" y="548680"/>
                <a:ext cx="1295404" cy="1295667"/>
              </a:xfrm>
              <a:prstGeom prst="ellips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5" name="TextBox 10"/>
              <p:cNvSpPr txBox="1">
                <a:spLocks noChangeArrowheads="1"/>
              </p:cNvSpPr>
              <p:nvPr/>
            </p:nvSpPr>
            <p:spPr bwMode="auto">
              <a:xfrm>
                <a:off x="2915817" y="980728"/>
                <a:ext cx="432048" cy="369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微软雅黑"/>
                    <a:ea typeface="微软雅黑"/>
                    <a:cs typeface="微软雅黑"/>
                  </a:rPr>
                  <a:t>2</a:t>
                </a:r>
                <a:endParaRPr lang="zh-CN" altLang="en-US" sz="18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5" name="Group 16"/>
            <p:cNvGrpSpPr>
              <a:grpSpLocks/>
            </p:cNvGrpSpPr>
            <p:nvPr/>
          </p:nvGrpSpPr>
          <p:grpSpPr bwMode="auto">
            <a:xfrm>
              <a:off x="4068252" y="693173"/>
              <a:ext cx="1223966" cy="1151175"/>
              <a:chOff x="4068252" y="693173"/>
              <a:chExt cx="1223966" cy="115117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68252" y="693173"/>
                <a:ext cx="1223966" cy="115117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3" name="TextBox 11"/>
              <p:cNvSpPr txBox="1">
                <a:spLocks noChangeArrowheads="1"/>
              </p:cNvSpPr>
              <p:nvPr/>
            </p:nvSpPr>
            <p:spPr bwMode="auto">
              <a:xfrm>
                <a:off x="4499992" y="1052735"/>
                <a:ext cx="432049" cy="369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微软雅黑"/>
                    <a:ea typeface="微软雅黑"/>
                    <a:cs typeface="微软雅黑"/>
                  </a:rPr>
                  <a:t>3</a:t>
                </a:r>
                <a:endParaRPr lang="zh-CN" altLang="en-US" sz="18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6" name="Group 15"/>
            <p:cNvGrpSpPr>
              <a:grpSpLocks/>
            </p:cNvGrpSpPr>
            <p:nvPr/>
          </p:nvGrpSpPr>
          <p:grpSpPr bwMode="auto">
            <a:xfrm>
              <a:off x="5436682" y="764625"/>
              <a:ext cx="1439867" cy="1079723"/>
              <a:chOff x="5436682" y="764625"/>
              <a:chExt cx="1439867" cy="1079723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5436682" y="764625"/>
                <a:ext cx="1439867" cy="1079723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1" name="TextBox 12"/>
              <p:cNvSpPr txBox="1">
                <a:spLocks noChangeArrowheads="1"/>
              </p:cNvSpPr>
              <p:nvPr/>
            </p:nvSpPr>
            <p:spPr bwMode="auto">
              <a:xfrm>
                <a:off x="5940152" y="1116595"/>
                <a:ext cx="432049" cy="369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 dirty="0">
                    <a:latin typeface="微软雅黑"/>
                    <a:ea typeface="微软雅黑"/>
                    <a:cs typeface="微软雅黑"/>
                  </a:rPr>
                  <a:t>4</a:t>
                </a:r>
                <a:endParaRPr lang="zh-CN" altLang="en-US" sz="1800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7" name="Group 14"/>
            <p:cNvGrpSpPr>
              <a:grpSpLocks/>
            </p:cNvGrpSpPr>
            <p:nvPr/>
          </p:nvGrpSpPr>
          <p:grpSpPr bwMode="auto">
            <a:xfrm>
              <a:off x="6876548" y="620133"/>
              <a:ext cx="1439868" cy="1368707"/>
              <a:chOff x="6876548" y="620133"/>
              <a:chExt cx="1439868" cy="1368707"/>
            </a:xfrm>
          </p:grpSpPr>
          <p:sp>
            <p:nvSpPr>
              <p:cNvPr id="7" name="Diamond 6"/>
              <p:cNvSpPr/>
              <p:nvPr/>
            </p:nvSpPr>
            <p:spPr>
              <a:xfrm>
                <a:off x="6876548" y="620133"/>
                <a:ext cx="1439868" cy="1368707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79" name="TextBox 13"/>
              <p:cNvSpPr txBox="1">
                <a:spLocks noChangeArrowheads="1"/>
              </p:cNvSpPr>
              <p:nvPr/>
            </p:nvSpPr>
            <p:spPr bwMode="auto">
              <a:xfrm>
                <a:off x="7452320" y="1095127"/>
                <a:ext cx="432049" cy="369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1800">
                    <a:latin typeface="微软雅黑"/>
                    <a:ea typeface="微软雅黑"/>
                    <a:cs typeface="微软雅黑"/>
                  </a:rPr>
                  <a:t>5</a:t>
                </a:r>
                <a:endParaRPr lang="zh-CN" altLang="en-US" sz="1800"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71552" y="2997201"/>
            <a:ext cx="4752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该图形是否为红色或三角形？</a:t>
            </a:r>
          </a:p>
        </p:txBody>
      </p: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755652" y="3573466"/>
            <a:ext cx="2303463" cy="801405"/>
            <a:chOff x="756256" y="4005064"/>
            <a:chExt cx="2303576" cy="801360"/>
          </a:xfrm>
        </p:grpSpPr>
        <p:sp>
          <p:nvSpPr>
            <p:cNvPr id="35871" name="TextBox 21"/>
            <p:cNvSpPr txBox="1">
              <a:spLocks noChangeArrowheads="1"/>
            </p:cNvSpPr>
            <p:nvPr/>
          </p:nvSpPr>
          <p:spPr bwMode="auto">
            <a:xfrm>
              <a:off x="756256" y="4005064"/>
              <a:ext cx="2303576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颜色 </a:t>
              </a:r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==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 红色</a:t>
              </a:r>
              <a:endParaRPr lang="en-US" altLang="zh-CN" sz="18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872" name="TextBox 22"/>
            <p:cNvSpPr txBox="1">
              <a:spLocks noChangeArrowheads="1"/>
            </p:cNvSpPr>
            <p:nvPr/>
          </p:nvSpPr>
          <p:spPr bwMode="auto">
            <a:xfrm>
              <a:off x="1260262" y="4437113"/>
              <a:ext cx="360040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A</a:t>
              </a:r>
              <a:endParaRPr lang="zh-CN" altLang="en-US" sz="18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2915816" y="3573459"/>
            <a:ext cx="3384304" cy="873115"/>
            <a:chOff x="4499992" y="3933056"/>
            <a:chExt cx="3384902" cy="873587"/>
          </a:xfrm>
        </p:grpSpPr>
        <p:sp>
          <p:nvSpPr>
            <p:cNvPr id="35869" name="TextBox 23"/>
            <p:cNvSpPr txBox="1">
              <a:spLocks noChangeArrowheads="1"/>
            </p:cNvSpPr>
            <p:nvPr/>
          </p:nvSpPr>
          <p:spPr bwMode="auto">
            <a:xfrm>
              <a:off x="4499992" y="3933056"/>
              <a:ext cx="3384902" cy="36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形状 </a:t>
              </a:r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== 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三角形</a:t>
              </a:r>
              <a:endParaRPr lang="en-US" altLang="zh-CN" sz="18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870" name="TextBox 24"/>
            <p:cNvSpPr txBox="1">
              <a:spLocks noChangeArrowheads="1"/>
            </p:cNvSpPr>
            <p:nvPr/>
          </p:nvSpPr>
          <p:spPr bwMode="auto">
            <a:xfrm>
              <a:off x="4932116" y="4437112"/>
              <a:ext cx="360040" cy="36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B</a:t>
              </a:r>
              <a:endParaRPr lang="zh-CN" altLang="en-US" sz="18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411760" y="3573463"/>
            <a:ext cx="86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or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51520" y="4508501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1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259583" y="4508501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346724" y="450850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860033" y="450850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51520" y="5013325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2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259583" y="5013325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346724" y="5013325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860033" y="5013325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251520" y="5487988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3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259583" y="5487988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3346724" y="5487988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860033" y="5487988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51520" y="5949951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4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1259583" y="5949951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346724" y="594995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860033" y="594995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51520" y="6396037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5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1259583" y="6396037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3346724" y="6396037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860033" y="6396037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软雅黑"/>
                <a:ea typeface="微软雅黑"/>
                <a:cs typeface="微软雅黑"/>
              </a:rPr>
              <a:t>逻辑运算示例</a:t>
            </a:r>
          </a:p>
        </p:txBody>
      </p:sp>
    </p:spTree>
    <p:extLst>
      <p:ext uri="{BB962C8B-B14F-4D97-AF65-F5344CB8AC3E}">
        <p14:creationId xmlns:p14="http://schemas.microsoft.com/office/powerpoint/2010/main" val="4646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7" grpId="0"/>
      <p:bldP spid="38" grpId="0"/>
      <p:bldP spid="39" grpId="0"/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逻辑运算真值表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or</a:t>
            </a:r>
            <a:endParaRPr lang="zh-CN" altLang="en-US"/>
          </a:p>
        </p:txBody>
      </p:sp>
      <p:graphicFrame>
        <p:nvGraphicFramePr>
          <p:cNvPr id="4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57835"/>
              </p:ext>
            </p:extLst>
          </p:nvPr>
        </p:nvGraphicFramePr>
        <p:xfrm>
          <a:off x="1043608" y="1980367"/>
          <a:ext cx="4626000" cy="2286000"/>
        </p:xfrm>
        <a:graphic>
          <a:graphicData uri="http://schemas.openxmlformats.org/drawingml/2006/table">
            <a:tbl>
              <a:tblPr/>
              <a:tblGrid>
                <a:gridCol w="1510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or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 </a:t>
                      </a: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Symbol" pitchFamily="18" charset="2"/>
                        </a:rPr>
                        <a:t>B</a:t>
                      </a:r>
                      <a:endParaRPr kumimoji="1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244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755650" y="1247506"/>
            <a:ext cx="7416800" cy="1439863"/>
            <a:chOff x="899592" y="548680"/>
            <a:chExt cx="7416824" cy="1440160"/>
          </a:xfrm>
        </p:grpSpPr>
        <p:grpSp>
          <p:nvGrpSpPr>
            <p:cNvPr id="35873" name="Group 20"/>
            <p:cNvGrpSpPr>
              <a:grpSpLocks/>
            </p:cNvGrpSpPr>
            <p:nvPr/>
          </p:nvGrpSpPr>
          <p:grpSpPr bwMode="auto">
            <a:xfrm>
              <a:off x="899592" y="693173"/>
              <a:ext cx="1439867" cy="1079723"/>
              <a:chOff x="899592" y="693173"/>
              <a:chExt cx="1439867" cy="1079723"/>
            </a:xfrm>
          </p:grpSpPr>
          <p:sp>
            <p:nvSpPr>
              <p:cNvPr id="3" name="Isosceles Triangle 2"/>
              <p:cNvSpPr/>
              <p:nvPr/>
            </p:nvSpPr>
            <p:spPr>
              <a:xfrm>
                <a:off x="899592" y="693173"/>
                <a:ext cx="1439867" cy="1079723"/>
              </a:xfrm>
              <a:prstGeom prst="triangl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7" name="TextBox 8"/>
              <p:cNvSpPr txBox="1">
                <a:spLocks noChangeArrowheads="1"/>
              </p:cNvSpPr>
              <p:nvPr/>
            </p:nvSpPr>
            <p:spPr bwMode="auto">
              <a:xfrm>
                <a:off x="1353704" y="1196752"/>
                <a:ext cx="554000" cy="288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8" name="TextBox 9"/>
              <p:cNvSpPr txBox="1">
                <a:spLocks noChangeArrowheads="1"/>
              </p:cNvSpPr>
              <p:nvPr/>
            </p:nvSpPr>
            <p:spPr bwMode="auto">
              <a:xfrm>
                <a:off x="1403648" y="1052737"/>
                <a:ext cx="432048" cy="46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微软雅黑"/>
                    <a:ea typeface="微软雅黑"/>
                    <a:cs typeface="微软雅黑"/>
                  </a:rPr>
                  <a:t>1</a:t>
                </a: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4" name="Group 17"/>
            <p:cNvGrpSpPr>
              <a:grpSpLocks/>
            </p:cNvGrpSpPr>
            <p:nvPr/>
          </p:nvGrpSpPr>
          <p:grpSpPr bwMode="auto">
            <a:xfrm>
              <a:off x="2483922" y="548680"/>
              <a:ext cx="1295404" cy="1295667"/>
              <a:chOff x="2483922" y="548680"/>
              <a:chExt cx="1295404" cy="1295667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483922" y="548680"/>
                <a:ext cx="1295404" cy="1295667"/>
              </a:xfrm>
              <a:prstGeom prst="ellipse">
                <a:avLst/>
              </a:prstGeom>
              <a:solidFill>
                <a:srgbClr val="1F44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5" name="TextBox 10"/>
              <p:cNvSpPr txBox="1">
                <a:spLocks noChangeArrowheads="1"/>
              </p:cNvSpPr>
              <p:nvPr/>
            </p:nvSpPr>
            <p:spPr bwMode="auto">
              <a:xfrm>
                <a:off x="2915816" y="980728"/>
                <a:ext cx="432048" cy="46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微软雅黑"/>
                    <a:ea typeface="微软雅黑"/>
                    <a:cs typeface="微软雅黑"/>
                  </a:rPr>
                  <a:t>2</a:t>
                </a: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5" name="Group 16"/>
            <p:cNvGrpSpPr>
              <a:grpSpLocks/>
            </p:cNvGrpSpPr>
            <p:nvPr/>
          </p:nvGrpSpPr>
          <p:grpSpPr bwMode="auto">
            <a:xfrm>
              <a:off x="4068252" y="693173"/>
              <a:ext cx="1223966" cy="1151175"/>
              <a:chOff x="4068252" y="693173"/>
              <a:chExt cx="1223966" cy="115117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68252" y="693173"/>
                <a:ext cx="1223966" cy="115117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3" name="TextBox 11"/>
              <p:cNvSpPr txBox="1">
                <a:spLocks noChangeArrowheads="1"/>
              </p:cNvSpPr>
              <p:nvPr/>
            </p:nvSpPr>
            <p:spPr bwMode="auto">
              <a:xfrm>
                <a:off x="4499992" y="1052735"/>
                <a:ext cx="432048" cy="46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微软雅黑"/>
                    <a:ea typeface="微软雅黑"/>
                    <a:cs typeface="微软雅黑"/>
                  </a:rPr>
                  <a:t>3</a:t>
                </a: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6" name="Group 15"/>
            <p:cNvGrpSpPr>
              <a:grpSpLocks/>
            </p:cNvGrpSpPr>
            <p:nvPr/>
          </p:nvGrpSpPr>
          <p:grpSpPr bwMode="auto">
            <a:xfrm>
              <a:off x="5436682" y="764625"/>
              <a:ext cx="1439867" cy="1079723"/>
              <a:chOff x="5436682" y="764625"/>
              <a:chExt cx="1439867" cy="1079723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5436682" y="764625"/>
                <a:ext cx="1439867" cy="1079723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81" name="TextBox 12"/>
              <p:cNvSpPr txBox="1">
                <a:spLocks noChangeArrowheads="1"/>
              </p:cNvSpPr>
              <p:nvPr/>
            </p:nvSpPr>
            <p:spPr bwMode="auto">
              <a:xfrm>
                <a:off x="5940152" y="1116595"/>
                <a:ext cx="432049" cy="46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latin typeface="微软雅黑"/>
                    <a:ea typeface="微软雅黑"/>
                    <a:cs typeface="微软雅黑"/>
                  </a:rPr>
                  <a:t>4</a:t>
                </a:r>
                <a:endParaRPr lang="zh-CN" altLang="en-US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877" name="Group 14"/>
            <p:cNvGrpSpPr>
              <a:grpSpLocks/>
            </p:cNvGrpSpPr>
            <p:nvPr/>
          </p:nvGrpSpPr>
          <p:grpSpPr bwMode="auto">
            <a:xfrm>
              <a:off x="6876548" y="620133"/>
              <a:ext cx="1439868" cy="1368707"/>
              <a:chOff x="6876548" y="620133"/>
              <a:chExt cx="1439868" cy="1368707"/>
            </a:xfrm>
          </p:grpSpPr>
          <p:sp>
            <p:nvSpPr>
              <p:cNvPr id="7" name="Diamond 6"/>
              <p:cNvSpPr/>
              <p:nvPr/>
            </p:nvSpPr>
            <p:spPr>
              <a:xfrm>
                <a:off x="6876548" y="620133"/>
                <a:ext cx="1439868" cy="1368707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35879" name="TextBox 13"/>
              <p:cNvSpPr txBox="1">
                <a:spLocks noChangeArrowheads="1"/>
              </p:cNvSpPr>
              <p:nvPr/>
            </p:nvSpPr>
            <p:spPr bwMode="auto">
              <a:xfrm>
                <a:off x="7452320" y="1095127"/>
                <a:ext cx="432049" cy="46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latin typeface="微软雅黑"/>
                    <a:ea typeface="微软雅黑"/>
                    <a:cs typeface="微软雅黑"/>
                  </a:rPr>
                  <a:t>5</a:t>
                </a:r>
                <a:endParaRPr lang="zh-CN" altLang="en-US">
                  <a:latin typeface="微软雅黑"/>
                  <a:ea typeface="微软雅黑"/>
                  <a:cs typeface="微软雅黑"/>
                </a:endParaRPr>
              </a:p>
            </p:txBody>
          </p:sp>
        </p:grp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71552" y="2997201"/>
            <a:ext cx="4752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该图形是否</a:t>
            </a:r>
            <a:r>
              <a:rPr lang="en-US" altLang="en-US" sz="1800" dirty="0">
                <a:latin typeface="微软雅黑"/>
                <a:ea typeface="微软雅黑"/>
                <a:cs typeface="微软雅黑"/>
              </a:rPr>
              <a:t>非</a:t>
            </a:r>
            <a:r>
              <a:rPr lang="zh-CN" altLang="en-US" sz="1800" dirty="0">
                <a:latin typeface="微软雅黑"/>
                <a:ea typeface="微软雅黑"/>
                <a:cs typeface="微软雅黑"/>
              </a:rPr>
              <a:t>红色？</a:t>
            </a:r>
          </a:p>
        </p:txBody>
      </p: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2123244" y="3481682"/>
            <a:ext cx="3024262" cy="801405"/>
            <a:chOff x="756256" y="4005064"/>
            <a:chExt cx="3024410" cy="801360"/>
          </a:xfrm>
        </p:grpSpPr>
        <p:sp>
          <p:nvSpPr>
            <p:cNvPr id="35871" name="TextBox 21"/>
            <p:cNvSpPr txBox="1">
              <a:spLocks noChangeArrowheads="1"/>
            </p:cNvSpPr>
            <p:nvPr/>
          </p:nvSpPr>
          <p:spPr bwMode="auto">
            <a:xfrm>
              <a:off x="756256" y="4005064"/>
              <a:ext cx="3024410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not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 颜色 </a:t>
              </a:r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==</a:t>
              </a:r>
              <a:r>
                <a:rPr lang="zh-CN" altLang="en-US" sz="1800" dirty="0">
                  <a:latin typeface="微软雅黑"/>
                  <a:ea typeface="微软雅黑"/>
                  <a:cs typeface="微软雅黑"/>
                </a:rPr>
                <a:t> 红色</a:t>
              </a:r>
              <a:endParaRPr lang="en-US" altLang="zh-CN" sz="18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5872" name="TextBox 22"/>
            <p:cNvSpPr txBox="1">
              <a:spLocks noChangeArrowheads="1"/>
            </p:cNvSpPr>
            <p:nvPr/>
          </p:nvSpPr>
          <p:spPr bwMode="auto">
            <a:xfrm>
              <a:off x="1804359" y="4437113"/>
              <a:ext cx="360040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微软雅黑"/>
                  <a:ea typeface="微软雅黑"/>
                  <a:cs typeface="微软雅黑"/>
                </a:rPr>
                <a:t>A</a:t>
              </a:r>
              <a:endParaRPr lang="zh-CN" altLang="en-US" sz="18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161351" y="4427296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1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169414" y="4427296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105295" y="4385996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161351" y="4932120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2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169414" y="4932120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105295" y="4890821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2161351" y="5406783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3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3169414" y="5406783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105295" y="5365484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161351" y="5868745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>
                <a:latin typeface="微软雅黑"/>
                <a:ea typeface="微软雅黑"/>
                <a:cs typeface="微软雅黑"/>
              </a:rPr>
              <a:t>4</a:t>
            </a:r>
            <a:endParaRPr lang="zh-CN" altLang="en-US" sz="18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169414" y="5868745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105295" y="5827447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61351" y="6314832"/>
            <a:ext cx="43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5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3169414" y="6314832"/>
            <a:ext cx="576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4105295" y="6273533"/>
            <a:ext cx="57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1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微软雅黑"/>
                <a:ea typeface="微软雅黑"/>
                <a:cs typeface="微软雅黑"/>
              </a:rPr>
              <a:t>逻辑运算示例</a:t>
            </a:r>
          </a:p>
        </p:txBody>
      </p:sp>
    </p:spTree>
    <p:extLst>
      <p:ext uri="{BB962C8B-B14F-4D97-AF65-F5344CB8AC3E}">
        <p14:creationId xmlns:p14="http://schemas.microsoft.com/office/powerpoint/2010/main" val="107441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7" grpId="0"/>
      <p:bldP spid="38" grpId="0"/>
      <p:bldP spid="40" grpId="0"/>
      <p:bldP spid="45" grpId="0"/>
      <p:bldP spid="46" grpId="0"/>
      <p:bldP spid="48" grpId="0"/>
      <p:bldP spid="49" grpId="0"/>
      <p:bldP spid="50" grpId="0"/>
      <p:bldP spid="52" grpId="0"/>
      <p:bldP spid="57" grpId="0"/>
      <p:bldP spid="58" grpId="0"/>
      <p:bldP spid="60" grpId="0"/>
      <p:bldP spid="61" grpId="0"/>
      <p:bldP spid="62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逻辑运算真值表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not</a:t>
            </a:r>
            <a:endParaRPr lang="zh-CN" altLang="en-US"/>
          </a:p>
        </p:txBody>
      </p:sp>
      <p:graphicFrame>
        <p:nvGraphicFramePr>
          <p:cNvPr id="5" name="Group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1661"/>
              </p:ext>
            </p:extLst>
          </p:nvPr>
        </p:nvGraphicFramePr>
        <p:xfrm>
          <a:off x="1331640" y="2084851"/>
          <a:ext cx="2616200" cy="19812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Symbol" pitchFamily="18" charset="2"/>
                        </a:rPr>
                        <a:t>not 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718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zh-CN" altLang="en-US" dirty="0">
                <a:latin typeface="微软雅黑"/>
                <a:ea typeface="微软雅黑"/>
                <a:cs typeface="微软雅黑"/>
              </a:rPr>
              <a:t>判断闰年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81000" y="1143000"/>
            <a:ext cx="6279232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如果年份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y 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能被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整除但是不能被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100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整除，或者能被 </a:t>
            </a:r>
            <a:r>
              <a:rPr lang="zh-CN" altLang="zh-CN" sz="2400" dirty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00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整除，则是闰年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en-US" sz="2000" dirty="0">
                <a:latin typeface="微软雅黑"/>
                <a:ea typeface="微软雅黑"/>
                <a:cs typeface="微软雅黑"/>
              </a:rPr>
              <a:t>2014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1900</a:t>
            </a:r>
            <a:r>
              <a:rPr lang="en-US" altLang="en-US" sz="2000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年不是闰年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2012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2000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年是闰年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lvl="1"/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3317" name="Picture 7" descr="http://t0.gstatic.com/images?q=tbn:ANd9GcShj8F78W_JgWBrf4JeJ5AAEts7MF88jPwzzp6Q_2hqkkFShRA&amp;t=1&amp;usg=__Hk1GcGaICeBZj4vkoF4pKkajbOk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8" y="980728"/>
            <a:ext cx="19907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2906" y="3461520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(y % 4 == 0 and y % 100 != 0) or (y % 400 == 0)</a:t>
            </a:r>
            <a:endParaRPr lang="zh-CN" altLang="en-US" sz="24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6740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运算符</a:t>
            </a:r>
            <a:r>
              <a:rPr lang="zh-CN" altLang="zh-CN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看看下面两个表达式</a:t>
            </a:r>
            <a:endParaRPr lang="en-US" altLang="zh-CN" sz="2000" dirty="0"/>
          </a:p>
          <a:p>
            <a:pPr lvl="1"/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* 1 + 3       </a:t>
            </a:r>
            <a:r>
              <a:rPr lang="zh-CN" altLang="en-US" sz="1800" dirty="0"/>
              <a:t>先乘后加</a:t>
            </a:r>
            <a:endParaRPr lang="en-US" altLang="zh-CN" sz="1800" dirty="0"/>
          </a:p>
          <a:p>
            <a:pPr lvl="1"/>
            <a:r>
              <a:rPr lang="en-US" altLang="zh-CN" sz="1800" dirty="0"/>
              <a:t>2</a:t>
            </a:r>
            <a:r>
              <a:rPr lang="zh-CN" altLang="en-US" sz="1800" dirty="0"/>
              <a:t> * </a:t>
            </a:r>
            <a:r>
              <a:rPr lang="en-US" altLang="zh-CN" sz="1800" dirty="0"/>
              <a:t>(1+3)</a:t>
            </a:r>
            <a:r>
              <a:rPr lang="zh-CN" altLang="en-US" sz="1800" dirty="0"/>
              <a:t>       先加后乘</a:t>
            </a:r>
            <a:endParaRPr lang="en-US" altLang="zh-CN" sz="1800" dirty="0"/>
          </a:p>
          <a:p>
            <a:endParaRPr lang="en-US" altLang="zh-CN" sz="2000" dirty="0"/>
          </a:p>
          <a:p>
            <a:r>
              <a:rPr lang="zh-CN" altLang="en-US" sz="2000" dirty="0"/>
              <a:t>括号</a:t>
            </a:r>
            <a:r>
              <a:rPr lang="zh-CN" altLang="en-US" sz="2000" dirty="0">
                <a:solidFill>
                  <a:srgbClr val="FF0000"/>
                </a:solidFill>
              </a:rPr>
              <a:t>（）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dirty="0"/>
              <a:t>改变了语言内在的默认优先级</a:t>
            </a:r>
            <a:endParaRPr lang="en-US" altLang="zh-CN" sz="1800" dirty="0"/>
          </a:p>
          <a:p>
            <a:pPr lvl="1"/>
            <a:r>
              <a:rPr lang="zh-CN" altLang="en-US" sz="1800" dirty="0"/>
              <a:t>具有最高优先级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r>
              <a:rPr lang="zh-CN" altLang="en-US" sz="2000" dirty="0"/>
              <a:t>嵌套括号按照由内而外结合</a:t>
            </a:r>
            <a:endParaRPr lang="en-US" altLang="zh-CN" sz="2000" dirty="0"/>
          </a:p>
          <a:p>
            <a:pPr lvl="1"/>
            <a:r>
              <a:rPr lang="en-US" altLang="zh-CN" sz="1800" dirty="0"/>
              <a:t>(2 * (1 + 2))**2 == 36</a:t>
            </a:r>
          </a:p>
          <a:p>
            <a:pPr lvl="1"/>
            <a:r>
              <a:rPr lang="en-US" altLang="zh-CN" sz="1800" dirty="0"/>
              <a:t>2 * (1 + 2)**2 == 18</a:t>
            </a:r>
          </a:p>
        </p:txBody>
      </p:sp>
    </p:spTree>
    <p:extLst>
      <p:ext uri="{BB962C8B-B14F-4D97-AF65-F5344CB8AC3E}">
        <p14:creationId xmlns:p14="http://schemas.microsoft.com/office/powerpoint/2010/main" val="1072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r>
              <a:rPr lang="en-US" altLang="zh-CN" dirty="0"/>
              <a:t>-Python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大部分时候都输入</a:t>
            </a:r>
            <a:r>
              <a:rPr lang="en-US" altLang="zh-CN" dirty="0"/>
              <a:t>’yes’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F42FF2-73D4-B54F-B694-2E3355804A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12" y="1772816"/>
            <a:ext cx="7956376" cy="41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2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运算符</a:t>
            </a:r>
            <a:r>
              <a:rPr lang="zh-CN" altLang="zh-CN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0" dirty="0"/>
              <a:t>括号</a:t>
            </a:r>
            <a:r>
              <a:rPr lang="zh-CN" altLang="en-US" sz="2000" b="0" dirty="0">
                <a:sym typeface="Wingdings" pitchFamily="2" charset="2"/>
              </a:rPr>
              <a:t>：</a:t>
            </a:r>
            <a:r>
              <a:rPr lang="en-US" altLang="zh-CN" sz="2000" b="0" dirty="0">
                <a:solidFill>
                  <a:srgbClr val="FF0000"/>
                </a:solidFill>
                <a:sym typeface="Wingdings" pitchFamily="2" charset="2"/>
              </a:rPr>
              <a:t>( )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r>
              <a:rPr lang="zh-CN" altLang="en-US" sz="2000" b="0" dirty="0"/>
              <a:t>一元运算：</a:t>
            </a:r>
            <a:r>
              <a:rPr lang="en-US" altLang="zh-CN" sz="2000" b="0" dirty="0">
                <a:solidFill>
                  <a:srgbClr val="FF0000"/>
                </a:solidFill>
              </a:rPr>
              <a:t>+ 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-</a:t>
            </a:r>
          </a:p>
          <a:p>
            <a:r>
              <a:rPr lang="zh-CN" altLang="en-US" sz="2000" b="0" dirty="0"/>
              <a:t>幂次：</a:t>
            </a:r>
            <a:r>
              <a:rPr lang="zh-CN" altLang="en-US" sz="2000" b="0" dirty="0">
                <a:solidFill>
                  <a:srgbClr val="FF0000"/>
                </a:solidFill>
              </a:rPr>
              <a:t>**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r>
              <a:rPr lang="zh-CN" altLang="en-US" sz="2000" b="0" dirty="0"/>
              <a:t>算术运算：</a:t>
            </a:r>
            <a:r>
              <a:rPr lang="zh-CN" altLang="en-US" sz="2000" b="0" dirty="0">
                <a:solidFill>
                  <a:srgbClr val="FF0000"/>
                </a:solidFill>
              </a:rPr>
              <a:t>* ，</a:t>
            </a:r>
            <a:r>
              <a:rPr lang="en-US" altLang="zh-CN" sz="2000" b="0" dirty="0">
                <a:solidFill>
                  <a:srgbClr val="FF0000"/>
                </a:solidFill>
              </a:rPr>
              <a:t>/ 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%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//</a:t>
            </a:r>
          </a:p>
          <a:p>
            <a:r>
              <a:rPr lang="zh-CN" altLang="en-US" sz="2000" b="0" dirty="0"/>
              <a:t>算术运算：</a:t>
            </a:r>
            <a:r>
              <a:rPr lang="en-US" altLang="zh-CN" sz="2000" b="0" dirty="0">
                <a:solidFill>
                  <a:srgbClr val="FF0000"/>
                </a:solidFill>
              </a:rPr>
              <a:t>+ 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-</a:t>
            </a:r>
          </a:p>
          <a:p>
            <a:r>
              <a:rPr lang="zh-CN" altLang="en-US" sz="2000" b="0" dirty="0"/>
              <a:t>比较运算：</a:t>
            </a:r>
            <a:r>
              <a:rPr lang="en-US" altLang="zh-CN" sz="2000" b="0" dirty="0">
                <a:solidFill>
                  <a:srgbClr val="FF0000"/>
                </a:solidFill>
              </a:rPr>
              <a:t>== 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 !=</a:t>
            </a:r>
            <a:r>
              <a:rPr lang="zh-CN" altLang="en-US" sz="2000" b="0" dirty="0">
                <a:solidFill>
                  <a:srgbClr val="FF0000"/>
                </a:solidFill>
              </a:rPr>
              <a:t>，</a:t>
            </a:r>
            <a:r>
              <a:rPr lang="en-US" altLang="zh-CN" sz="2000" b="0" dirty="0">
                <a:solidFill>
                  <a:srgbClr val="FF0000"/>
                </a:solidFill>
              </a:rPr>
              <a:t>  &lt;&gt;   &lt;=   &gt;=</a:t>
            </a:r>
          </a:p>
          <a:p>
            <a:r>
              <a:rPr lang="zh-CN" altLang="en-US" sz="2000" b="0" dirty="0"/>
              <a:t>逻辑非：</a:t>
            </a:r>
            <a:r>
              <a:rPr lang="en-US" altLang="zh-CN" sz="2000" b="0" dirty="0">
                <a:solidFill>
                  <a:srgbClr val="FF0000"/>
                </a:solidFill>
              </a:rPr>
              <a:t>not</a:t>
            </a:r>
          </a:p>
          <a:p>
            <a:r>
              <a:rPr lang="zh-CN" altLang="en-US" sz="2000" b="0" dirty="0"/>
              <a:t>逻辑与：</a:t>
            </a:r>
            <a:r>
              <a:rPr lang="en-US" altLang="zh-CN" sz="2000" b="0" dirty="0">
                <a:solidFill>
                  <a:srgbClr val="FF0000"/>
                </a:solidFill>
              </a:rPr>
              <a:t>and</a:t>
            </a:r>
          </a:p>
          <a:p>
            <a:r>
              <a:rPr lang="zh-CN" altLang="en-US" sz="2000" b="0" dirty="0"/>
              <a:t>逻辑或：</a:t>
            </a:r>
            <a:r>
              <a:rPr lang="en-US" altLang="zh-CN" sz="2000" b="0" dirty="0">
                <a:solidFill>
                  <a:srgbClr val="FF0000"/>
                </a:solidFill>
              </a:rPr>
              <a:t>or</a:t>
            </a:r>
          </a:p>
          <a:p>
            <a:r>
              <a:rPr lang="zh-CN" altLang="en-US" sz="2000" b="0" dirty="0"/>
              <a:t>赋值运算：</a:t>
            </a:r>
            <a:r>
              <a:rPr lang="en-US" altLang="zh-CN" sz="2000" b="0" dirty="0">
                <a:solidFill>
                  <a:srgbClr val="FF0000"/>
                </a:solidFill>
              </a:rPr>
              <a:t>=,</a:t>
            </a:r>
            <a:r>
              <a:rPr lang="zh-CN" altLang="en-US" sz="2000" b="0" dirty="0">
                <a:solidFill>
                  <a:srgbClr val="FF0000"/>
                </a:solidFill>
              </a:rPr>
              <a:t> *</a:t>
            </a:r>
            <a:r>
              <a:rPr lang="en-US" altLang="zh-CN" sz="2000" b="0" dirty="0">
                <a:solidFill>
                  <a:srgbClr val="FF0000"/>
                </a:solidFill>
              </a:rPr>
              <a:t>=,</a:t>
            </a:r>
            <a:r>
              <a:rPr lang="zh-CN" altLang="en-US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/=,+=,-=,%=,//=</a:t>
            </a:r>
            <a:endParaRPr lang="zh-CN" altLang="en-US" sz="20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5076056" y="932724"/>
            <a:ext cx="266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规则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自上而下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括号最高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逻辑最低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056" y="2749018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规则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自左向右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依次结合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5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判断闰年的方式是否可以写成：</a:t>
            </a:r>
          </a:p>
          <a:p>
            <a:pPr lvl="1"/>
            <a:r>
              <a:rPr lang="en-US" altLang="zh-CN" sz="1800" dirty="0"/>
              <a:t>y % 400 == 0 or y % 4 == 0 and y % 100 != 0</a:t>
            </a:r>
          </a:p>
          <a:p>
            <a:r>
              <a:rPr lang="en-US" altLang="zh-CN" sz="2200" dirty="0"/>
              <a:t>2 ** 2 ** 3 </a:t>
            </a:r>
            <a:r>
              <a:rPr lang="zh-CN" altLang="en-US" sz="2200" dirty="0"/>
              <a:t>的结果是？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598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086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zh-CN" altLang="en-US" dirty="0">
                <a:latin typeface="微软雅黑"/>
                <a:ea typeface="微软雅黑"/>
                <a:cs typeface="微软雅黑"/>
              </a:rPr>
              <a:t>判断闰年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81000" y="1143000"/>
            <a:ext cx="6279232" cy="495300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如果年份能被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整除但是不能被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100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整除，或者能被 </a:t>
            </a:r>
            <a:r>
              <a:rPr lang="zh-CN" altLang="zh-CN" sz="2400" dirty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00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整除，则是闰年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en-US" sz="2000" dirty="0">
                <a:latin typeface="微软雅黑"/>
                <a:ea typeface="微软雅黑"/>
                <a:cs typeface="微软雅黑"/>
              </a:rPr>
              <a:t>2014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1900</a:t>
            </a:r>
            <a:r>
              <a:rPr lang="en-US" altLang="en-US" sz="2000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年不是闰年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2012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2000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年是闰年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lvl="1"/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3317" name="Picture 7" descr="http://t0.gstatic.com/images?q=tbn:ANd9GcShj8F78W_JgWBrf4JeJ5AAEts7MF88jPwzzp6Q_2hqkkFShRA&amp;t=1&amp;usg=__Hk1GcGaICeBZj4vkoF4pKkajbOk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8" y="980728"/>
            <a:ext cx="15841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3429000"/>
            <a:ext cx="603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 % 4 == 0 and 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 % 100 != 0) or 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2014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 % 400 == 0)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4250704"/>
            <a:ext cx="603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1900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 == 0 and 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1900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100 != 0) or 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1900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400 == 0)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3608" y="5017388"/>
            <a:ext cx="6034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 == 0 and 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100 != 0) or 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2000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400 == 0)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8732" y="5909592"/>
            <a:ext cx="4918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y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 == 0 and 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y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100 != 0) or (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y </a:t>
            </a:r>
            <a:r>
              <a:rPr lang="en-US" altLang="zh-CN" sz="1600" dirty="0">
                <a:latin typeface="微软雅黑"/>
                <a:ea typeface="微软雅黑"/>
                <a:cs typeface="微软雅黑"/>
              </a:rPr>
              <a:t>% 400 == 0)</a:t>
            </a:r>
            <a:endParaRPr lang="zh-CN" altLang="en-US" sz="1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06475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r>
              <a:rPr lang="en-US" altLang="zh-CN" dirty="0"/>
              <a:t>（Variable）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用于引用（绑定）对象的标识符</a:t>
            </a:r>
            <a:endParaRPr lang="en-US" altLang="zh-CN" sz="2400" dirty="0"/>
          </a:p>
          <a:p>
            <a:r>
              <a:rPr lang="zh-CN" altLang="en-US" sz="2400" dirty="0"/>
              <a:t>语法</a:t>
            </a:r>
            <a:endParaRPr lang="en-US" altLang="zh-TW" sz="2400" dirty="0"/>
          </a:p>
          <a:p>
            <a:pPr lvl="1"/>
            <a:r>
              <a:rPr lang="zh-TW" altLang="en-US" sz="2000" dirty="0"/>
              <a:t>变量名 </a:t>
            </a:r>
            <a:r>
              <a:rPr lang="en-US" altLang="zh-TW" sz="2000" dirty="0"/>
              <a:t>=  </a:t>
            </a:r>
            <a:r>
              <a:rPr lang="zh-CN" altLang="en-US" sz="2000" dirty="0"/>
              <a:t>对象（数值、表达式等）</a:t>
            </a:r>
            <a:endParaRPr lang="en-US" altLang="zh-CN" dirty="0"/>
          </a:p>
          <a:p>
            <a:r>
              <a:rPr lang="zh-CN" altLang="en-US" sz="2400" b="1" dirty="0"/>
              <a:t>如计算圆面积</a:t>
            </a:r>
            <a:endParaRPr lang="en-US" altLang="zh-CN" sz="2400" b="1" dirty="0"/>
          </a:p>
          <a:p>
            <a:pPr marL="457200" lvl="1" indent="0">
              <a:buNone/>
            </a:pPr>
            <a:r>
              <a:rPr lang="en-US" altLang="zh-CN" sz="2000" dirty="0"/>
              <a:t>pi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3.14</a:t>
            </a:r>
          </a:p>
          <a:p>
            <a:pPr marL="457200" lvl="1" indent="0">
              <a:buNone/>
            </a:pPr>
            <a:r>
              <a:rPr lang="en-US" altLang="zh-CN" sz="2000" dirty="0"/>
              <a:t>radius = 12.3</a:t>
            </a:r>
          </a:p>
          <a:p>
            <a:pPr marL="457200" lvl="1" indent="0">
              <a:buNone/>
            </a:pPr>
            <a:r>
              <a:rPr lang="en-US" altLang="zh-CN" sz="2000" dirty="0"/>
              <a:t>area = pi * radius*</a:t>
            </a:r>
            <a:r>
              <a:rPr lang="zh-CN" altLang="en-US" sz="2000" dirty="0"/>
              <a:t>*</a:t>
            </a:r>
            <a:r>
              <a:rPr lang="en-US" altLang="zh-CN" sz="2000" dirty="0"/>
              <a:t>2</a:t>
            </a:r>
          </a:p>
          <a:p>
            <a:pPr marL="457200" lvl="1" indent="0">
              <a:buNone/>
            </a:pPr>
            <a:r>
              <a:rPr lang="en-US" altLang="zh-CN" sz="2000" dirty="0"/>
              <a:t>radius = 23.4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/>
              <a:t> (</a:t>
            </a:r>
            <a:r>
              <a:rPr lang="en-US" altLang="zh-CN" sz="2000" dirty="0"/>
              <a:t>area)</a:t>
            </a:r>
          </a:p>
        </p:txBody>
      </p:sp>
      <p:sp>
        <p:nvSpPr>
          <p:cNvPr id="7" name="Cloud 6"/>
          <p:cNvSpPr/>
          <p:nvPr/>
        </p:nvSpPr>
        <p:spPr>
          <a:xfrm>
            <a:off x="4946431" y="3193392"/>
            <a:ext cx="1890936" cy="2670512"/>
          </a:xfrm>
          <a:prstGeom prst="cloud">
            <a:avLst/>
          </a:prstGeom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  <a:latin typeface="Courier New"/>
              <a:ea typeface="宋体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5157" y="3213145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/>
                <a:ea typeface="微软雅黑"/>
                <a:cs typeface="微软雅黑"/>
              </a:rPr>
              <a:t>3.14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5157" y="375785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12.</a:t>
            </a:r>
            <a:r>
              <a:rPr lang="en-US" sz="2000" dirty="0">
                <a:latin typeface="微软雅黑"/>
                <a:ea typeface="微软雅黑"/>
                <a:cs typeface="微软雅黑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2827" y="4261908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/>
                <a:ea typeface="微软雅黑"/>
                <a:cs typeface="微软雅黑"/>
              </a:rPr>
              <a:t>475.0506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25157" y="483797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23.4</a:t>
            </a:r>
            <a:endParaRPr 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2987" y="3013091"/>
            <a:ext cx="41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/>
                <a:ea typeface="微软雅黑"/>
                <a:cs typeface="微软雅黑"/>
              </a:rPr>
              <a:t>pi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2987" y="3541828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/>
                <a:ea typeface="微软雅黑"/>
                <a:cs typeface="微软雅黑"/>
              </a:rPr>
              <a:t>radius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12989" y="4117892"/>
            <a:ext cx="70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/>
                <a:ea typeface="微软雅黑"/>
                <a:cs typeface="微软雅黑"/>
              </a:rPr>
              <a:t>area</a:t>
            </a:r>
          </a:p>
        </p:txBody>
      </p:sp>
      <p:cxnSp>
        <p:nvCxnSpPr>
          <p:cNvPr id="18" name="Curved Connector 17"/>
          <p:cNvCxnSpPr>
            <a:stCxn id="12" idx="3"/>
            <a:endCxn id="8" idx="1"/>
          </p:cNvCxnSpPr>
          <p:nvPr/>
        </p:nvCxnSpPr>
        <p:spPr bwMode="auto">
          <a:xfrm>
            <a:off x="4430089" y="3213146"/>
            <a:ext cx="1095068" cy="20005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urved Connector 18"/>
          <p:cNvCxnSpPr>
            <a:stCxn id="13" idx="3"/>
            <a:endCxn id="9" idx="1"/>
          </p:cNvCxnSpPr>
          <p:nvPr/>
        </p:nvCxnSpPr>
        <p:spPr bwMode="auto">
          <a:xfrm>
            <a:off x="4946256" y="3741883"/>
            <a:ext cx="578901" cy="21602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urved Connector 21"/>
          <p:cNvCxnSpPr>
            <a:stCxn id="14" idx="3"/>
            <a:endCxn id="10" idx="1"/>
          </p:cNvCxnSpPr>
          <p:nvPr/>
        </p:nvCxnSpPr>
        <p:spPr bwMode="auto">
          <a:xfrm>
            <a:off x="4719786" y="4317947"/>
            <a:ext cx="813041" cy="144016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urved Connector 24"/>
          <p:cNvCxnSpPr>
            <a:stCxn id="13" idx="3"/>
            <a:endCxn id="11" idx="1"/>
          </p:cNvCxnSpPr>
          <p:nvPr/>
        </p:nvCxnSpPr>
        <p:spPr bwMode="auto">
          <a:xfrm>
            <a:off x="4946256" y="3741883"/>
            <a:ext cx="578901" cy="129614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17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增量赋值运算符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累加</a:t>
            </a:r>
            <a:endParaRPr lang="en-US" altLang="zh-CN" sz="2400" dirty="0"/>
          </a:p>
          <a:p>
            <a:pPr lvl="1"/>
            <a:r>
              <a:rPr lang="en-US" altLang="zh-CN" sz="2000" dirty="0"/>
              <a:t>count = count + 1</a:t>
            </a:r>
          </a:p>
          <a:p>
            <a:pPr lvl="1"/>
            <a:r>
              <a:rPr lang="zh-CN" altLang="en-US" sz="2000" dirty="0"/>
              <a:t>简写为</a:t>
            </a:r>
            <a:endParaRPr lang="en-US" altLang="zh-CN" sz="2000" dirty="0"/>
          </a:p>
          <a:p>
            <a:pPr lvl="2"/>
            <a:r>
              <a:rPr lang="en-US" altLang="zh-CN" sz="2000" dirty="0"/>
              <a:t>count += 1</a:t>
            </a:r>
          </a:p>
          <a:p>
            <a:r>
              <a:rPr lang="zh-CN" altLang="en-US" sz="2400" dirty="0"/>
              <a:t>更多增量赋值运算符</a:t>
            </a:r>
            <a:endParaRPr lang="en-US" altLang="zh-C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17337"/>
              </p:ext>
            </p:extLst>
          </p:nvPr>
        </p:nvGraphicFramePr>
        <p:xfrm>
          <a:off x="1187624" y="3909053"/>
          <a:ext cx="2808312" cy="277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/>
                          <a:ea typeface="微软雅黑"/>
                          <a:cs typeface="微软雅黑"/>
                        </a:rPr>
                        <a:t>增量</a:t>
                      </a:r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赋值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等价表示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+=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+ 2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-=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*=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/=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/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%=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%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**=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软雅黑"/>
                          <a:ea typeface="微软雅黑"/>
                          <a:cs typeface="微软雅黑"/>
                        </a:rPr>
                        <a:t>x = x **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6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标识符</a:t>
            </a:r>
            <a:r>
              <a:rPr lang="en-US" altLang="zh-CN" dirty="0"/>
              <a:t>（Identifier）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/>
              <a:t>标识符</a:t>
            </a:r>
            <a:endParaRPr lang="en-US" altLang="zh-CN" sz="2400" dirty="0"/>
          </a:p>
          <a:p>
            <a:pPr lvl="1"/>
            <a:r>
              <a:rPr lang="zh-CN" altLang="en-US" sz="2000" dirty="0"/>
              <a:t>变量，函数，模块等的名字</a:t>
            </a:r>
            <a:endParaRPr lang="en-US" altLang="zh-CN" sz="2000" dirty="0"/>
          </a:p>
          <a:p>
            <a:r>
              <a:rPr lang="zh-CN" altLang="en-US" sz="2400" dirty="0"/>
              <a:t>命名规则</a:t>
            </a:r>
            <a:endParaRPr lang="en-US" altLang="zh-CN" sz="2400" dirty="0"/>
          </a:p>
          <a:p>
            <a:pPr lvl="1"/>
            <a:r>
              <a:rPr lang="zh-CN" altLang="en-US" sz="2000" dirty="0"/>
              <a:t>可以任意长</a:t>
            </a:r>
            <a:endParaRPr lang="en-US" altLang="zh-CN" sz="2000" dirty="0"/>
          </a:p>
          <a:p>
            <a:pPr lvl="1"/>
            <a:r>
              <a:rPr lang="zh-CN" altLang="en-US" sz="2000" dirty="0"/>
              <a:t>包含数字和字母、下划线</a:t>
            </a:r>
            <a:endParaRPr lang="en-US" altLang="zh-CN" sz="2000" dirty="0"/>
          </a:p>
          <a:p>
            <a:pPr lvl="1"/>
            <a:r>
              <a:rPr lang="zh-CN" altLang="en-US" sz="2000" dirty="0"/>
              <a:t>但首个必须是字母或下划线</a:t>
            </a:r>
            <a:endParaRPr lang="en-US" altLang="zh-CN" sz="2000" dirty="0"/>
          </a:p>
          <a:p>
            <a:pPr lvl="1"/>
            <a:r>
              <a:rPr lang="zh-CN" altLang="en-US" sz="2000" dirty="0"/>
              <a:t>大小写敏感</a:t>
            </a:r>
            <a:endParaRPr lang="en-US" altLang="zh-CN" sz="2000" dirty="0"/>
          </a:p>
          <a:p>
            <a:pPr lvl="1"/>
            <a:r>
              <a:rPr lang="zh-CN" altLang="en-US" sz="2000" dirty="0"/>
              <a:t>标识符不能是关键字</a:t>
            </a:r>
          </a:p>
          <a:p>
            <a:endParaRPr lang="en-US" altLang="zh-CN" sz="2400" dirty="0"/>
          </a:p>
          <a:p>
            <a:pPr lvl="1"/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644008" y="1412776"/>
            <a:ext cx="4320480" cy="20621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2F9956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# This is an example of variable identifier.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x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1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y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2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my_name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'x-man'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76trombones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'big parade'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more@ 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1000000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altLang="zh-CN" sz="1600" kern="0" dirty="0">
                <a:solidFill>
                  <a:srgbClr val="7F0055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class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=</a:t>
            </a:r>
            <a:r>
              <a:rPr lang="en-US" altLang="zh-CN" sz="1600" kern="0" dirty="0">
                <a:latin typeface="微软雅黑" pitchFamily="34" charset="-122"/>
                <a:ea typeface="微软雅黑" pitchFamily="34" charset="-122"/>
                <a:cs typeface="????"/>
              </a:rPr>
              <a:t> </a:t>
            </a:r>
            <a:r>
              <a:rPr lang="en-US" altLang="zh-CN" sz="16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????"/>
              </a:rPr>
              <a:t>'Advanced '</a:t>
            </a:r>
            <a:endParaRPr lang="zh-CN" altLang="zh-CN" kern="100" dirty="0"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7" y="1880725"/>
            <a:ext cx="1354989" cy="108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22510" y="24928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27809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224" y="316497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的关键字</a:t>
            </a:r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2564904"/>
            <a:ext cx="8092375" cy="2808312"/>
          </a:xfrm>
        </p:spPr>
      </p:pic>
      <p:sp>
        <p:nvSpPr>
          <p:cNvPr id="8" name="矩形 7"/>
          <p:cNvSpPr/>
          <p:nvPr/>
        </p:nvSpPr>
        <p:spPr>
          <a:xfrm>
            <a:off x="539552" y="1484784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Python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655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标准（键盘）输入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input</a:t>
            </a:r>
            <a:r>
              <a:rPr lang="zh-CN" altLang="en-US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/>
              <a:t>函数</a:t>
            </a:r>
            <a:endParaRPr lang="en-US" altLang="zh-CN" sz="2000" dirty="0"/>
          </a:p>
          <a:p>
            <a:pPr lvl="1"/>
            <a:r>
              <a:rPr lang="zh-CN" altLang="en-US" sz="1800" dirty="0"/>
              <a:t>功能：读取键盘输入，将所有输入作为字符串看待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input</a:t>
            </a:r>
            <a:r>
              <a:rPr lang="en-US" altLang="zh-CN" sz="1800" dirty="0"/>
              <a:t>([prompt])</a:t>
            </a:r>
          </a:p>
          <a:p>
            <a:pPr lvl="2"/>
            <a:r>
              <a:rPr lang="zh-CN" altLang="zh-CN" sz="1800" dirty="0"/>
              <a:t>[</a:t>
            </a:r>
            <a:r>
              <a:rPr lang="en-US" altLang="zh-CN" sz="1800" dirty="0"/>
              <a:t>prompt]</a:t>
            </a:r>
            <a:r>
              <a:rPr lang="zh-CN" altLang="en-US" sz="1800" dirty="0"/>
              <a:t>是提示符，最好提供</a:t>
            </a:r>
            <a:endParaRPr lang="en-US" altLang="zh-CN" sz="1800" dirty="0"/>
          </a:p>
          <a:p>
            <a:pPr lvl="1"/>
            <a:r>
              <a:rPr lang="zh-CN" altLang="en-US" sz="1800" dirty="0"/>
              <a:t>举例：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radius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float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input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sz="18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'Radius: '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))</a:t>
            </a:r>
          </a:p>
          <a:p>
            <a:pPr lvl="1"/>
            <a:endParaRPr lang="en-US" altLang="zh-CN" sz="1800" dirty="0"/>
          </a:p>
          <a:p>
            <a:r>
              <a:rPr lang="zh-CN" altLang="en-US" sz="2000" dirty="0"/>
              <a:t>根据用户输入的圆半径，求解并输出圆的面积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pi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3.14</a:t>
            </a:r>
            <a:endParaRPr lang="en-US" sz="18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radius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float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input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sz="1800" dirty="0">
                <a:solidFill>
                  <a:srgbClr val="AB3035"/>
                </a:solidFill>
                <a:latin typeface="微软雅黑"/>
                <a:ea typeface="微软雅黑"/>
                <a:cs typeface="微软雅黑"/>
              </a:rPr>
              <a:t>'Radius: '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))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area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pi 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*</a:t>
            </a:r>
            <a:r>
              <a:rPr lang="en-US" sz="180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radius</a:t>
            </a:r>
            <a:r>
              <a:rPr lang="en-US" sz="1800" dirty="0">
                <a:solidFill>
                  <a:srgbClr val="535353"/>
                </a:solidFill>
                <a:latin typeface="微软雅黑"/>
                <a:ea typeface="微软雅黑"/>
                <a:cs typeface="微软雅黑"/>
              </a:rPr>
              <a:t>**2</a:t>
            </a:r>
            <a:endParaRPr lang="en-US" sz="18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sz="1800" b="0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(area)</a:t>
            </a:r>
          </a:p>
        </p:txBody>
      </p:sp>
    </p:spTree>
    <p:extLst>
      <p:ext uri="{BB962C8B-B14F-4D97-AF65-F5344CB8AC3E}">
        <p14:creationId xmlns:p14="http://schemas.microsoft.com/office/powerpoint/2010/main" val="31049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标准（</a:t>
            </a:r>
            <a:r>
              <a:rPr lang="en-US" altLang="en-US" dirty="0"/>
              <a:t>控制台</a:t>
            </a:r>
            <a:r>
              <a:rPr lang="zh-CN" altLang="en-US" dirty="0"/>
              <a:t>）输出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9015536" cy="4953000"/>
          </a:xfrm>
        </p:spPr>
        <p:txBody>
          <a:bodyPr/>
          <a:lstStyle/>
          <a:p>
            <a:r>
              <a:rPr lang="en-US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zh-CN" altLang="en-US" sz="20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/>
              <a:t>关键字</a:t>
            </a:r>
            <a:endParaRPr lang="en-US" altLang="zh-CN" sz="2000" dirty="0"/>
          </a:p>
          <a:p>
            <a:pPr lvl="1"/>
            <a:r>
              <a:rPr lang="zh-CN" altLang="en-US" sz="1800" dirty="0"/>
              <a:t>功能：将对象的值输出到控制台上</a:t>
            </a:r>
            <a:endParaRPr lang="en-US" altLang="zh-CN" sz="1800" dirty="0"/>
          </a:p>
          <a:p>
            <a:pPr lvl="1"/>
            <a:r>
              <a:rPr lang="zh-CN" altLang="en-US" sz="1800" dirty="0"/>
              <a:t>语法：</a:t>
            </a:r>
            <a:r>
              <a:rPr lang="en-US" altLang="zh-CN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 (</a:t>
            </a:r>
            <a:r>
              <a:rPr lang="en-US" altLang="zh-CN" sz="1800" dirty="0"/>
              <a:t>object</a:t>
            </a:r>
            <a:r>
              <a:rPr lang="zh-CN" altLang="en-US" sz="1800" dirty="0"/>
              <a:t> </a:t>
            </a:r>
            <a:r>
              <a:rPr lang="en-US" altLang="zh-CN" sz="1800" dirty="0"/>
              <a:t>or variable)</a:t>
            </a:r>
          </a:p>
          <a:p>
            <a:pPr lvl="1"/>
            <a:r>
              <a:rPr lang="zh-CN" altLang="en-US" sz="1800" dirty="0"/>
              <a:t>举例：</a:t>
            </a:r>
            <a:r>
              <a:rPr lang="en-US" altLang="zh-CN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sz="1800" dirty="0"/>
              <a:t> (area)</a:t>
            </a:r>
            <a:endParaRPr lang="en-US" sz="1800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  <a:p>
            <a:r>
              <a:rPr lang="zh-CN" altLang="en-US" sz="2000" dirty="0"/>
              <a:t>如何将多个对象输出到一行？</a:t>
            </a:r>
            <a:endParaRPr lang="en-US" altLang="zh-CN" sz="2000" dirty="0"/>
          </a:p>
          <a:p>
            <a:pPr lvl="1"/>
            <a:r>
              <a:rPr lang="en-US" altLang="zh-CN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sz="1800" dirty="0"/>
              <a:t> ('The area for the circle of radius', radius, 'is', area )</a:t>
            </a:r>
          </a:p>
          <a:p>
            <a:r>
              <a:rPr lang="zh-CN" altLang="en-US" sz="2000" dirty="0"/>
              <a:t>如何将一个字符串输出到多行？</a:t>
            </a:r>
            <a:endParaRPr lang="en-US" altLang="zh-CN" sz="2000" dirty="0"/>
          </a:p>
          <a:p>
            <a:pPr lvl="1"/>
            <a:r>
              <a:rPr lang="en-US" altLang="zh-CN" sz="1800" dirty="0">
                <a:solidFill>
                  <a:srgbClr val="9700FF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sz="1800" dirty="0"/>
              <a:t> ('Hello\</a:t>
            </a:r>
            <a:r>
              <a:rPr lang="en-US" altLang="zh-CN" sz="1800" dirty="0" err="1"/>
              <a:t>nWorld</a:t>
            </a:r>
            <a:r>
              <a:rPr lang="en-US" altLang="zh-CN" sz="1800" dirty="0"/>
              <a:t>!‘)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616285"/>
              </p:ext>
            </p:extLst>
          </p:nvPr>
        </p:nvGraphicFramePr>
        <p:xfrm>
          <a:off x="3995938" y="3905985"/>
          <a:ext cx="4176462" cy="2346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26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常用转义符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含义</a:t>
                      </a:r>
                      <a:endParaRPr 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微软雅黑"/>
                          <a:ea typeface="微软雅黑"/>
                          <a:cs typeface="微软雅黑"/>
                        </a:rPr>
                        <a:t>回车（Newline</a:t>
                      </a:r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制表符（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Tab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一个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 \</a:t>
                      </a:r>
                      <a:endParaRPr 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响铃（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Bell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微软雅黑"/>
                          <a:ea typeface="微软雅黑"/>
                          <a:cs typeface="微软雅黑"/>
                        </a:rPr>
                        <a:t>单引号（Single</a:t>
                      </a:r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 quote）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微软雅黑"/>
                          <a:ea typeface="微软雅黑"/>
                          <a:cs typeface="微软雅黑"/>
                        </a:rPr>
                        <a:t>\"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latin typeface="微软雅黑"/>
                          <a:ea typeface="微软雅黑"/>
                          <a:cs typeface="微软雅黑"/>
                        </a:rPr>
                        <a:t>双引号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（</a:t>
                      </a:r>
                      <a:r>
                        <a:rPr lang="en-US" altLang="zh-CN" sz="1600" dirty="0">
                          <a:latin typeface="微软雅黑"/>
                          <a:ea typeface="微软雅黑"/>
                          <a:cs typeface="微软雅黑"/>
                        </a:rPr>
                        <a:t>Double quote</a:t>
                      </a:r>
                      <a:r>
                        <a:rPr lang="zh-CN" altLang="en-US" sz="1600" dirty="0">
                          <a:latin typeface="微软雅黑"/>
                          <a:ea typeface="微软雅黑"/>
                          <a:cs typeface="微软雅黑"/>
                        </a:rPr>
                        <a:t>）</a:t>
                      </a:r>
                      <a:endParaRPr 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2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r>
              <a:rPr lang="en-US" altLang="zh-CN" dirty="0"/>
              <a:t>-Python</a:t>
            </a:r>
            <a:r>
              <a:rPr lang="zh-CN" altLang="en-US" dirty="0"/>
              <a:t>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AC6F5E-9ADF-2440-8D5E-DD52D76CED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700807"/>
            <a:ext cx="7416824" cy="463551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A37329F-05DC-964A-930A-1395658895BF}"/>
              </a:ext>
            </a:extLst>
          </p:cNvPr>
          <p:cNvSpPr/>
          <p:nvPr/>
        </p:nvSpPr>
        <p:spPr>
          <a:xfrm>
            <a:off x="4591214" y="1700807"/>
            <a:ext cx="1348938" cy="11967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58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9015536" cy="4953000"/>
          </a:xfrm>
        </p:spPr>
        <p:txBody>
          <a:bodyPr/>
          <a:lstStyle/>
          <a:p>
            <a:r>
              <a:rPr lang="zh-CN" altLang="en-US" sz="2000" dirty="0"/>
              <a:t>执行下列语句，并输入</a:t>
            </a:r>
            <a:r>
              <a:rPr lang="en-US" altLang="zh-CN" sz="2000" dirty="0"/>
              <a:t>“Hello, World!”</a:t>
            </a:r>
            <a:r>
              <a:rPr lang="zh-CN" altLang="en-US" sz="2000" dirty="0"/>
              <a:t>，则程序的输出结果为？</a:t>
            </a:r>
          </a:p>
          <a:p>
            <a:pPr lvl="1"/>
            <a:r>
              <a:rPr lang="en-US" altLang="zh-CN" sz="1800" dirty="0"/>
              <a:t>x = 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(input())</a:t>
            </a:r>
          </a:p>
          <a:p>
            <a:pPr lvl="1"/>
            <a:r>
              <a:rPr lang="en-US" altLang="zh-CN" sz="1800" dirty="0"/>
              <a:t>print (x)</a:t>
            </a:r>
          </a:p>
          <a:p>
            <a:r>
              <a:rPr lang="zh-CN" altLang="en-US" sz="2000" dirty="0"/>
              <a:t>执行下列语句，若输入为</a:t>
            </a:r>
            <a:r>
              <a:rPr lang="en-US" altLang="zh-CN" sz="2000" dirty="0"/>
              <a:t>"123"</a:t>
            </a:r>
            <a:r>
              <a:rPr lang="zh-CN" altLang="en-US" sz="2000" dirty="0"/>
              <a:t>，则输出为？</a:t>
            </a:r>
          </a:p>
          <a:p>
            <a:pPr lvl="1"/>
            <a:r>
              <a:rPr lang="en-US" altLang="zh-CN" sz="1600" dirty="0"/>
              <a:t>input = input()</a:t>
            </a:r>
          </a:p>
          <a:p>
            <a:pPr lvl="1"/>
            <a:r>
              <a:rPr lang="en-US" altLang="zh-CN" sz="1600" dirty="0"/>
              <a:t>print (input * 3)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3454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Selection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6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微软雅黑"/>
                <a:ea typeface="微软雅黑"/>
                <a:cs typeface="微软雅黑"/>
              </a:rPr>
              <a:t>程序控制结构</a:t>
            </a:r>
            <a:r>
              <a:rPr lang="en-US" altLang="ko-KR" dirty="0">
                <a:latin typeface="微软雅黑"/>
                <a:ea typeface="微软雅黑"/>
                <a:cs typeface="微软雅黑"/>
              </a:rPr>
              <a:t>-</a:t>
            </a:r>
            <a:r>
              <a:rPr lang="ko-KR" altLang="en-US" dirty="0">
                <a:latin typeface="微软雅黑"/>
                <a:ea typeface="微软雅黑"/>
                <a:cs typeface="微软雅黑"/>
              </a:rPr>
              <a:t>选择结构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580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程序流程图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latin typeface="微软雅黑"/>
                <a:ea typeface="微软雅黑"/>
                <a:cs typeface="微软雅黑"/>
              </a:rPr>
              <a:t>程序流程图</a:t>
            </a:r>
            <a:endParaRPr lang="en-US" altLang="zh-CN" b="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以简单的图形符号来表示问题的解决步骤，亦称为框图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[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重点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]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流程图是问题求解的最基本、最重要的分析技术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latin typeface="微软雅黑"/>
                <a:ea typeface="微软雅黑"/>
                <a:cs typeface="微软雅黑"/>
              </a:rPr>
              <a:t>常用流程图图形符号</a:t>
            </a:r>
            <a:endParaRPr lang="zh-CN" altLang="en-US" b="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99592" y="4197086"/>
            <a:ext cx="6143988" cy="1104900"/>
            <a:chOff x="1591" y="3368"/>
            <a:chExt cx="7876" cy="1056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1591" y="3524"/>
              <a:ext cx="882" cy="416"/>
            </a:xfrm>
            <a:prstGeom prst="flowChartTerminator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2956" y="3524"/>
              <a:ext cx="1008" cy="416"/>
            </a:xfrm>
            <a:prstGeom prst="flowChartInputOutpu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4531" y="3524"/>
              <a:ext cx="819" cy="416"/>
            </a:xfrm>
            <a:prstGeom prst="flowChartProcess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6001" y="3368"/>
              <a:ext cx="945" cy="624"/>
            </a:xfrm>
            <a:prstGeom prst="diamond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471" y="3680"/>
              <a:ext cx="8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8941" y="3644"/>
              <a:ext cx="210" cy="210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96" y="4112"/>
              <a:ext cx="73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起止框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851" y="4112"/>
              <a:ext cx="115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输入</a:t>
              </a:r>
              <a:r>
                <a:rPr lang="en-US" altLang="zh-CN" sz="120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输出框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635" y="4112"/>
              <a:ext cx="7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处理框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106" y="4112"/>
              <a:ext cx="7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判断框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7471" y="4112"/>
              <a:ext cx="7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流程线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8731" y="4112"/>
              <a:ext cx="7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CN" altLang="en-US" sz="1200">
                  <a:latin typeface="微软雅黑" pitchFamily="34" charset="-122"/>
                  <a:ea typeface="微软雅黑" pitchFamily="34" charset="-122"/>
                </a:rPr>
                <a:t>连接符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0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程序流程图</a:t>
            </a:r>
          </a:p>
        </p:txBody>
      </p:sp>
      <p:graphicFrame>
        <p:nvGraphicFramePr>
          <p:cNvPr id="4" name="Group 1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429862"/>
              </p:ext>
            </p:extLst>
          </p:nvPr>
        </p:nvGraphicFramePr>
        <p:xfrm>
          <a:off x="250826" y="1322158"/>
          <a:ext cx="6841455" cy="4690899"/>
        </p:xfrm>
        <a:graphic>
          <a:graphicData uri="http://schemas.openxmlformats.org/drawingml/2006/table">
            <a:tbl>
              <a:tblPr/>
              <a:tblGrid>
                <a:gridCol w="144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符  号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名称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含   义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起止框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标准流程的开始与结束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处理框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算法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程序要执行的处理操作 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判断框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判断条件是否成立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文</a:t>
                      </a:r>
                      <a:r>
                        <a:rPr kumimoji="0" lang="zh-CN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档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框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以文件的方式输入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输出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流程线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表示算法</a:t>
                      </a:r>
                      <a:r>
                        <a:rPr kumimoji="0" lang="en-US" altLang="zh-CN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程序执行的方向与顺序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输入输出框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表示数据的输入</a:t>
                      </a:r>
                      <a:r>
                        <a:rPr kumimoji="0" lang="en-US" altLang="zh-CN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kumimoji="0" lang="zh-CN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输出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关联</a:t>
                      </a:r>
                      <a:endParaRPr kumimoji="0" lang="en-US" altLang="zh-CN" sz="1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同一流程图中从一个进程到另一个进程的交叉引用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AutoShape 87"/>
          <p:cNvSpPr>
            <a:spLocks noChangeArrowheads="1"/>
          </p:cNvSpPr>
          <p:nvPr/>
        </p:nvSpPr>
        <p:spPr bwMode="auto">
          <a:xfrm>
            <a:off x="467544" y="1928583"/>
            <a:ext cx="992188" cy="373063"/>
          </a:xfrm>
          <a:prstGeom prst="flowChartTerminator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zh-CN" altLang="zh-CN">
              <a:latin typeface="Verdana" pitchFamily="34" charset="0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538982" y="2474683"/>
            <a:ext cx="863600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114"/>
          <p:cNvSpPr>
            <a:spLocks noChangeArrowheads="1"/>
          </p:cNvSpPr>
          <p:nvPr/>
        </p:nvSpPr>
        <p:spPr bwMode="auto">
          <a:xfrm>
            <a:off x="624707" y="3612920"/>
            <a:ext cx="647700" cy="431800"/>
          </a:xfrm>
          <a:prstGeom prst="flowChartDocumen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115"/>
          <p:cNvSpPr>
            <a:spLocks noChangeArrowheads="1"/>
          </p:cNvSpPr>
          <p:nvPr/>
        </p:nvSpPr>
        <p:spPr bwMode="auto">
          <a:xfrm>
            <a:off x="538984" y="3008082"/>
            <a:ext cx="865187" cy="503239"/>
          </a:xfrm>
          <a:prstGeom prst="flowChartDecision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16"/>
          <p:cNvSpPr>
            <a:spLocks noChangeShapeType="1"/>
          </p:cNvSpPr>
          <p:nvPr/>
        </p:nvSpPr>
        <p:spPr bwMode="auto">
          <a:xfrm>
            <a:off x="553269" y="4374920"/>
            <a:ext cx="863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17"/>
          <p:cNvSpPr>
            <a:spLocks noChangeArrowheads="1"/>
          </p:cNvSpPr>
          <p:nvPr/>
        </p:nvSpPr>
        <p:spPr bwMode="auto">
          <a:xfrm>
            <a:off x="538982" y="4778145"/>
            <a:ext cx="792162" cy="360363"/>
          </a:xfrm>
          <a:prstGeom prst="flowChartInputOutpu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45"/>
          <p:cNvSpPr>
            <a:spLocks noChangeArrowheads="1"/>
          </p:cNvSpPr>
          <p:nvPr/>
        </p:nvSpPr>
        <p:spPr bwMode="auto">
          <a:xfrm>
            <a:off x="736658" y="5311545"/>
            <a:ext cx="289743" cy="431800"/>
          </a:xfrm>
          <a:prstGeom prst="flowChartConnector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64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程序流程图示例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0" dirty="0">
                <a:latin typeface="微软雅黑"/>
                <a:ea typeface="微软雅黑"/>
                <a:cs typeface="微软雅黑"/>
              </a:rPr>
              <a:t>如果</a:t>
            </a:r>
            <a:r>
              <a:rPr lang="zh-CN" altLang="en-US" b="0" dirty="0">
                <a:latin typeface="微软雅黑"/>
                <a:ea typeface="微软雅黑"/>
                <a:cs typeface="微软雅黑"/>
              </a:rPr>
              <a:t>成绩合格，则打印相应提示</a:t>
            </a:r>
            <a:endParaRPr lang="en-US" altLang="zh-CN" b="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条件：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合格 </a:t>
            </a:r>
            <a:r>
              <a:rPr lang="en-US" altLang="zh-CN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 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分数 </a:t>
            </a:r>
            <a:r>
              <a:rPr lang="en-US" altLang="zh-CN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&gt;=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 </a:t>
            </a:r>
            <a:r>
              <a:rPr lang="en-US" altLang="zh-CN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60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动作：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打印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 Yes</a:t>
            </a:r>
            <a:endParaRPr lang="zh-CN" altLang="en-US" sz="2400" b="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AutoShape 115"/>
          <p:cNvSpPr>
            <a:spLocks noChangeArrowheads="1"/>
          </p:cNvSpPr>
          <p:nvPr/>
        </p:nvSpPr>
        <p:spPr bwMode="auto">
          <a:xfrm>
            <a:off x="6205453" y="2215043"/>
            <a:ext cx="2913369" cy="945839"/>
          </a:xfrm>
          <a:prstGeom prst="flowChartDecision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 dirty="0"/>
              <a:t>分数</a:t>
            </a:r>
            <a:r>
              <a:rPr lang="en-US" altLang="zh-CN" sz="2400" dirty="0"/>
              <a:t> &gt;= 60</a:t>
            </a:r>
          </a:p>
        </p:txBody>
      </p:sp>
      <p:cxnSp>
        <p:nvCxnSpPr>
          <p:cNvPr id="5" name="直接箭头连接符 56"/>
          <p:cNvCxnSpPr>
            <a:endCxn id="4" idx="0"/>
          </p:cNvCxnSpPr>
          <p:nvPr/>
        </p:nvCxnSpPr>
        <p:spPr bwMode="auto">
          <a:xfrm>
            <a:off x="7662137" y="1876056"/>
            <a:ext cx="1" cy="3389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6"/>
          <p:cNvCxnSpPr/>
          <p:nvPr/>
        </p:nvCxnSpPr>
        <p:spPr bwMode="auto">
          <a:xfrm>
            <a:off x="7604281" y="4192843"/>
            <a:ext cx="0" cy="48854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>
            <a:stCxn id="4" idx="1"/>
          </p:cNvCxnSpPr>
          <p:nvPr/>
        </p:nvCxnSpPr>
        <p:spPr bwMode="auto">
          <a:xfrm flipH="1">
            <a:off x="5226655" y="2687963"/>
            <a:ext cx="97879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228084" y="2685527"/>
            <a:ext cx="0" cy="176613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5226655" y="4437112"/>
            <a:ext cx="2377626" cy="1685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 Box 63"/>
          <p:cNvSpPr txBox="1">
            <a:spLocks noChangeArrowheads="1"/>
          </p:cNvSpPr>
          <p:nvPr/>
        </p:nvSpPr>
        <p:spPr bwMode="auto">
          <a:xfrm>
            <a:off x="5641457" y="2687963"/>
            <a:ext cx="698879" cy="50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72000" rIns="18000" bIns="10800" anchor="ctr" anchorCtr="1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latin typeface="Arial" pitchFamily="34" charset="0"/>
                <a:cs typeface="Arial" pitchFamily="34" charset="0"/>
              </a:rPr>
              <a:t>F</a:t>
            </a:r>
          </a:p>
        </p:txBody>
      </p:sp>
      <p:sp>
        <p:nvSpPr>
          <p:cNvPr id="11" name="Text Box 63"/>
          <p:cNvSpPr txBox="1">
            <a:spLocks noChangeArrowheads="1"/>
          </p:cNvSpPr>
          <p:nvPr/>
        </p:nvSpPr>
        <p:spPr bwMode="auto">
          <a:xfrm>
            <a:off x="7645164" y="3047928"/>
            <a:ext cx="698879" cy="50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72000" rIns="18000" bIns="10800" anchor="ctr" anchorCtr="1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latin typeface="Arial" pitchFamily="34" charset="0"/>
                <a:cs typeface="Arial" pitchFamily="34" charset="0"/>
              </a:rPr>
              <a:t>T</a:t>
            </a:r>
          </a:p>
        </p:txBody>
      </p:sp>
      <p:cxnSp>
        <p:nvCxnSpPr>
          <p:cNvPr id="12" name="直接箭头连接符 56"/>
          <p:cNvCxnSpPr/>
          <p:nvPr/>
        </p:nvCxnSpPr>
        <p:spPr bwMode="auto">
          <a:xfrm>
            <a:off x="7651394" y="3180229"/>
            <a:ext cx="0" cy="3389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6340334" y="3505568"/>
            <a:ext cx="2481692" cy="6872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打印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6634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if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语句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103680"/>
            <a:ext cx="4483224" cy="17492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 </a:t>
            </a:r>
            <a:r>
              <a:rPr lang="zh-CN" altLang="en-US" sz="2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条件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 :</a:t>
            </a:r>
          </a:p>
          <a:p>
            <a:pPr marL="0" indent="0">
              <a:buNone/>
            </a:pPr>
            <a:r>
              <a:rPr lang="en-US" altLang="zh-CN" sz="2400" b="0" dirty="0"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缩进语句块</a:t>
            </a:r>
            <a:endParaRPr lang="en-US" altLang="zh-CN" sz="2400" b="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en-US" sz="2400" b="0" dirty="0">
                <a:latin typeface="微软雅黑"/>
                <a:ea typeface="微软雅黑"/>
                <a:cs typeface="微软雅黑"/>
              </a:rPr>
              <a:t>其余语句</a:t>
            </a:r>
            <a:endParaRPr lang="zh-CN" altLang="en-US" sz="2400" b="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3529" y="868494"/>
            <a:ext cx="3703903" cy="2805327"/>
            <a:chOff x="299538" y="3102316"/>
            <a:chExt cx="3892165" cy="2805326"/>
          </a:xfrm>
        </p:grpSpPr>
        <p:sp>
          <p:nvSpPr>
            <p:cNvPr id="4" name="AutoShape 115"/>
            <p:cNvSpPr>
              <a:spLocks noChangeArrowheads="1"/>
            </p:cNvSpPr>
            <p:nvPr/>
          </p:nvSpPr>
          <p:spPr bwMode="auto">
            <a:xfrm>
              <a:off x="1278334" y="3441302"/>
              <a:ext cx="2913369" cy="945839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条件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5" name="直接箭头连接符 56"/>
            <p:cNvCxnSpPr>
              <a:endCxn id="4" idx="0"/>
            </p:cNvCxnSpPr>
            <p:nvPr/>
          </p:nvCxnSpPr>
          <p:spPr bwMode="auto">
            <a:xfrm>
              <a:off x="2735018" y="3102316"/>
              <a:ext cx="1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箭头连接符 56"/>
            <p:cNvCxnSpPr/>
            <p:nvPr/>
          </p:nvCxnSpPr>
          <p:spPr bwMode="auto">
            <a:xfrm>
              <a:off x="2677164" y="5419102"/>
              <a:ext cx="0" cy="4885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>
              <a:stCxn id="4" idx="1"/>
            </p:cNvCxnSpPr>
            <p:nvPr/>
          </p:nvCxnSpPr>
          <p:spPr bwMode="auto">
            <a:xfrm flipH="1">
              <a:off x="299538" y="3914222"/>
              <a:ext cx="978796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300967" y="3911786"/>
              <a:ext cx="0" cy="176613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299538" y="5663372"/>
              <a:ext cx="2377626" cy="1685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 Box 63"/>
            <p:cNvSpPr txBox="1">
              <a:spLocks noChangeArrowheads="1"/>
            </p:cNvSpPr>
            <p:nvPr/>
          </p:nvSpPr>
          <p:spPr bwMode="auto">
            <a:xfrm>
              <a:off x="714338" y="3914222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latin typeface="微软雅黑"/>
                  <a:ea typeface="微软雅黑"/>
                  <a:cs typeface="微软雅黑"/>
                </a:rPr>
                <a:t>F</a:t>
              </a:r>
            </a:p>
          </p:txBody>
        </p:sp>
        <p:sp>
          <p:nvSpPr>
            <p:cNvPr id="11" name="Text Box 63"/>
            <p:cNvSpPr txBox="1">
              <a:spLocks noChangeArrowheads="1"/>
            </p:cNvSpPr>
            <p:nvPr/>
          </p:nvSpPr>
          <p:spPr bwMode="auto">
            <a:xfrm>
              <a:off x="2718047" y="4274188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413217" y="4731828"/>
              <a:ext cx="2481692" cy="6872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缩进语句块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13" name="直接箭头连接符 56"/>
            <p:cNvCxnSpPr/>
            <p:nvPr/>
          </p:nvCxnSpPr>
          <p:spPr bwMode="auto">
            <a:xfrm>
              <a:off x="2724277" y="4406490"/>
              <a:ext cx="0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283968" y="4247155"/>
            <a:ext cx="4483224" cy="24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score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&gt;=60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lvl="1" indent="0">
              <a:buClr>
                <a:schemeClr val="hlink"/>
              </a:buClr>
              <a:buSzTx/>
              <a:buFont typeface="Wingdings" pitchFamily="2" charset="2"/>
              <a:buNone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('Yes')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3529" y="3853857"/>
            <a:ext cx="3703903" cy="2805327"/>
            <a:chOff x="135265" y="3853856"/>
            <a:chExt cx="3892165" cy="2805326"/>
          </a:xfrm>
        </p:grpSpPr>
        <p:sp>
          <p:nvSpPr>
            <p:cNvPr id="41" name="AutoShape 115"/>
            <p:cNvSpPr>
              <a:spLocks noChangeArrowheads="1"/>
            </p:cNvSpPr>
            <p:nvPr/>
          </p:nvSpPr>
          <p:spPr bwMode="auto">
            <a:xfrm>
              <a:off x="1114061" y="4192842"/>
              <a:ext cx="2913369" cy="945839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分数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 &gt;= 60</a:t>
              </a:r>
            </a:p>
          </p:txBody>
        </p:sp>
        <p:cxnSp>
          <p:nvCxnSpPr>
            <p:cNvPr id="42" name="直接箭头连接符 56"/>
            <p:cNvCxnSpPr>
              <a:endCxn id="41" idx="0"/>
            </p:cNvCxnSpPr>
            <p:nvPr/>
          </p:nvCxnSpPr>
          <p:spPr bwMode="auto">
            <a:xfrm>
              <a:off x="2570745" y="3853856"/>
              <a:ext cx="1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56"/>
            <p:cNvCxnSpPr/>
            <p:nvPr/>
          </p:nvCxnSpPr>
          <p:spPr bwMode="auto">
            <a:xfrm>
              <a:off x="2512891" y="6170642"/>
              <a:ext cx="0" cy="4885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>
              <a:stCxn id="41" idx="1"/>
            </p:cNvCxnSpPr>
            <p:nvPr/>
          </p:nvCxnSpPr>
          <p:spPr bwMode="auto">
            <a:xfrm flipH="1">
              <a:off x="135265" y="4665762"/>
              <a:ext cx="978796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36694" y="4663326"/>
              <a:ext cx="0" cy="176613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135265" y="6414912"/>
              <a:ext cx="2377626" cy="1685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Text Box 63"/>
            <p:cNvSpPr txBox="1">
              <a:spLocks noChangeArrowheads="1"/>
            </p:cNvSpPr>
            <p:nvPr/>
          </p:nvSpPr>
          <p:spPr bwMode="auto">
            <a:xfrm>
              <a:off x="550065" y="4665762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latin typeface="微软雅黑"/>
                  <a:ea typeface="微软雅黑"/>
                  <a:cs typeface="微软雅黑"/>
                </a:rPr>
                <a:t>F</a:t>
              </a:r>
            </a:p>
          </p:txBody>
        </p:sp>
        <p:sp>
          <p:nvSpPr>
            <p:cNvPr id="48" name="Text Box 63"/>
            <p:cNvSpPr txBox="1">
              <a:spLocks noChangeArrowheads="1"/>
            </p:cNvSpPr>
            <p:nvPr/>
          </p:nvSpPr>
          <p:spPr bwMode="auto">
            <a:xfrm>
              <a:off x="2553774" y="5025728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cxnSp>
          <p:nvCxnSpPr>
            <p:cNvPr id="49" name="直接箭头连接符 56"/>
            <p:cNvCxnSpPr/>
            <p:nvPr/>
          </p:nvCxnSpPr>
          <p:spPr bwMode="auto">
            <a:xfrm>
              <a:off x="2560004" y="5158030"/>
              <a:ext cx="0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1248944" y="5483368"/>
              <a:ext cx="2481692" cy="6872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'Yes'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0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if-else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语句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1520" y="1089297"/>
            <a:ext cx="3888858" cy="2316787"/>
            <a:chOff x="4937899" y="927384"/>
            <a:chExt cx="3888858" cy="2316786"/>
          </a:xfrm>
        </p:grpSpPr>
        <p:grpSp>
          <p:nvGrpSpPr>
            <p:cNvPr id="19" name="Group 18"/>
            <p:cNvGrpSpPr/>
            <p:nvPr/>
          </p:nvGrpSpPr>
          <p:grpSpPr>
            <a:xfrm>
              <a:off x="5714612" y="927384"/>
              <a:ext cx="3112145" cy="2316786"/>
              <a:chOff x="541734" y="3102316"/>
              <a:chExt cx="3649969" cy="2805326"/>
            </a:xfrm>
          </p:grpSpPr>
          <p:sp>
            <p:nvSpPr>
              <p:cNvPr id="20" name="AutoShape 115"/>
              <p:cNvSpPr>
                <a:spLocks noChangeArrowheads="1"/>
              </p:cNvSpPr>
              <p:nvPr/>
            </p:nvSpPr>
            <p:spPr bwMode="auto">
              <a:xfrm>
                <a:off x="1278334" y="3441302"/>
                <a:ext cx="2913369" cy="945839"/>
              </a:xfrm>
              <a:prstGeom prst="flowChartDecision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条件</a:t>
                </a:r>
                <a:endParaRPr lang="en-US" altLang="zh-CN" sz="2000" dirty="0">
                  <a:latin typeface="微软雅黑"/>
                  <a:ea typeface="微软雅黑"/>
                  <a:cs typeface="微软雅黑"/>
                </a:endParaRPr>
              </a:p>
            </p:txBody>
          </p:sp>
          <p:cxnSp>
            <p:nvCxnSpPr>
              <p:cNvPr id="21" name="直接箭头连接符 56"/>
              <p:cNvCxnSpPr>
                <a:endCxn id="20" idx="0"/>
              </p:cNvCxnSpPr>
              <p:nvPr/>
            </p:nvCxnSpPr>
            <p:spPr bwMode="auto">
              <a:xfrm>
                <a:off x="2735018" y="3102316"/>
                <a:ext cx="1" cy="33898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接箭头连接符 56"/>
              <p:cNvCxnSpPr/>
              <p:nvPr/>
            </p:nvCxnSpPr>
            <p:spPr bwMode="auto">
              <a:xfrm>
                <a:off x="2677164" y="5419102"/>
                <a:ext cx="0" cy="48854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Straight Connector 22"/>
              <p:cNvCxnSpPr>
                <a:stCxn id="20" idx="1"/>
              </p:cNvCxnSpPr>
              <p:nvPr/>
            </p:nvCxnSpPr>
            <p:spPr bwMode="auto">
              <a:xfrm flipH="1">
                <a:off x="541734" y="3914221"/>
                <a:ext cx="736600" cy="1126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565759" y="5256635"/>
                <a:ext cx="1428" cy="404269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>
                <a:off x="567187" y="5640772"/>
                <a:ext cx="2109977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Text Box 63"/>
              <p:cNvSpPr txBox="1">
                <a:spLocks noChangeArrowheads="1"/>
              </p:cNvSpPr>
              <p:nvPr/>
            </p:nvSpPr>
            <p:spPr bwMode="auto">
              <a:xfrm>
                <a:off x="714338" y="3357667"/>
                <a:ext cx="698879" cy="506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sp>
            <p:nvSpPr>
              <p:cNvPr id="27" name="Text Box 63"/>
              <p:cNvSpPr txBox="1">
                <a:spLocks noChangeArrowheads="1"/>
              </p:cNvSpPr>
              <p:nvPr/>
            </p:nvSpPr>
            <p:spPr bwMode="auto">
              <a:xfrm>
                <a:off x="2718047" y="4274188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T</a:t>
                </a:r>
              </a:p>
            </p:txBody>
          </p:sp>
          <p:sp>
            <p:nvSpPr>
              <p:cNvPr id="28" name="Rectangle 110"/>
              <p:cNvSpPr>
                <a:spLocks noChangeArrowheads="1"/>
              </p:cNvSpPr>
              <p:nvPr/>
            </p:nvSpPr>
            <p:spPr bwMode="auto">
              <a:xfrm>
                <a:off x="1824080" y="4745476"/>
                <a:ext cx="1821878" cy="68727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A</a:t>
                </a:r>
              </a:p>
            </p:txBody>
          </p:sp>
          <p:cxnSp>
            <p:nvCxnSpPr>
              <p:cNvPr id="29" name="直接箭头连接符 56"/>
              <p:cNvCxnSpPr/>
              <p:nvPr/>
            </p:nvCxnSpPr>
            <p:spPr bwMode="auto">
              <a:xfrm>
                <a:off x="2724277" y="4406490"/>
                <a:ext cx="0" cy="33898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0" name="Rectangle 110"/>
            <p:cNvSpPr>
              <a:spLocks noChangeArrowheads="1"/>
            </p:cNvSpPr>
            <p:nvPr/>
          </p:nvSpPr>
          <p:spPr bwMode="auto">
            <a:xfrm>
              <a:off x="4937899" y="2291046"/>
              <a:ext cx="1553424" cy="56758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B</a:t>
              </a:r>
            </a:p>
          </p:txBody>
        </p:sp>
        <p:cxnSp>
          <p:nvCxnSpPr>
            <p:cNvPr id="32" name="直接箭头连接符 56"/>
            <p:cNvCxnSpPr>
              <a:endCxn id="30" idx="0"/>
            </p:cNvCxnSpPr>
            <p:nvPr/>
          </p:nvCxnSpPr>
          <p:spPr bwMode="auto">
            <a:xfrm>
              <a:off x="5714611" y="1577223"/>
              <a:ext cx="0" cy="71382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4283968" y="1103679"/>
            <a:ext cx="4483224" cy="23024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 </a:t>
            </a:r>
            <a:r>
              <a:rPr lang="zh-CN" altLang="en-US" sz="2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条件</a:t>
            </a:r>
            <a:r>
              <a:rPr lang="en-US" altLang="zh-CN" sz="2400" b="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indent="0">
              <a:buNone/>
            </a:pPr>
            <a:r>
              <a:rPr lang="en-US" altLang="zh-CN" sz="2400" b="0" dirty="0"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条件真缩进语句块</a:t>
            </a:r>
            <a:endParaRPr lang="en-US" altLang="zh-CN" sz="2400" b="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else:</a:t>
            </a:r>
          </a:p>
          <a:p>
            <a:pPr marL="0" indent="0">
              <a:buNone/>
            </a:pPr>
            <a:r>
              <a:rPr lang="en-US" altLang="zh-CN" sz="2400" b="0" dirty="0"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条件假缩进语句块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4283968" y="4247155"/>
            <a:ext cx="2592288" cy="24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score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&gt;=60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lvl="1" indent="0">
              <a:buClr>
                <a:schemeClr val="hlink"/>
              </a:buClr>
              <a:buSzTx/>
              <a:buNone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('Yes')</a:t>
            </a:r>
          </a:p>
          <a:p>
            <a:pPr marL="0" lvl="1" indent="0">
              <a:buClr>
                <a:schemeClr val="hlink"/>
              </a:buClr>
              <a:buSzTx/>
              <a:buFont typeface="Wingdings" pitchFamily="2" charset="2"/>
              <a:buNone/>
            </a:pP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else:</a:t>
            </a:r>
          </a:p>
          <a:p>
            <a:pPr marL="0" lvl="1" indent="0">
              <a:buClr>
                <a:schemeClr val="hlink"/>
              </a:buClr>
              <a:buSzTx/>
              <a:buFont typeface="Wingdings" pitchFamily="2" charset="2"/>
              <a:buNone/>
            </a:pPr>
            <a:r>
              <a:rPr lang="en-US" altLang="zh-CN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('No')</a:t>
            </a:r>
          </a:p>
          <a:p>
            <a:pPr marL="0" lvl="1" indent="0">
              <a:buClr>
                <a:schemeClr val="hlink"/>
              </a:buClr>
              <a:buSzTx/>
              <a:buFont typeface="Wingdings" pitchFamily="2" charset="2"/>
              <a:buNone/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51520" y="4039267"/>
            <a:ext cx="3888858" cy="2316787"/>
            <a:chOff x="4937899" y="927384"/>
            <a:chExt cx="3888858" cy="2316786"/>
          </a:xfrm>
        </p:grpSpPr>
        <p:grpSp>
          <p:nvGrpSpPr>
            <p:cNvPr id="72" name="Group 71"/>
            <p:cNvGrpSpPr/>
            <p:nvPr/>
          </p:nvGrpSpPr>
          <p:grpSpPr>
            <a:xfrm>
              <a:off x="5714612" y="927384"/>
              <a:ext cx="3112145" cy="2316786"/>
              <a:chOff x="541734" y="3102316"/>
              <a:chExt cx="3649969" cy="2805326"/>
            </a:xfrm>
          </p:grpSpPr>
          <p:sp>
            <p:nvSpPr>
              <p:cNvPr id="75" name="AutoShape 115"/>
              <p:cNvSpPr>
                <a:spLocks noChangeArrowheads="1"/>
              </p:cNvSpPr>
              <p:nvPr/>
            </p:nvSpPr>
            <p:spPr bwMode="auto">
              <a:xfrm>
                <a:off x="1278334" y="3441302"/>
                <a:ext cx="2913369" cy="945839"/>
              </a:xfrm>
              <a:prstGeom prst="flowChartDecision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分数</a:t>
                </a:r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 &gt;= 60</a:t>
                </a:r>
              </a:p>
            </p:txBody>
          </p:sp>
          <p:cxnSp>
            <p:nvCxnSpPr>
              <p:cNvPr id="76" name="直接箭头连接符 56"/>
              <p:cNvCxnSpPr>
                <a:endCxn id="75" idx="0"/>
              </p:cNvCxnSpPr>
              <p:nvPr/>
            </p:nvCxnSpPr>
            <p:spPr bwMode="auto">
              <a:xfrm>
                <a:off x="2735018" y="3102316"/>
                <a:ext cx="1" cy="33898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直接箭头连接符 56"/>
              <p:cNvCxnSpPr/>
              <p:nvPr/>
            </p:nvCxnSpPr>
            <p:spPr bwMode="auto">
              <a:xfrm>
                <a:off x="2677164" y="5419102"/>
                <a:ext cx="0" cy="48854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 bwMode="auto">
              <a:xfrm flipH="1">
                <a:off x="541734" y="3914221"/>
                <a:ext cx="736600" cy="1126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565759" y="5256635"/>
                <a:ext cx="1428" cy="404269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Straight Arrow Connector 79"/>
              <p:cNvCxnSpPr/>
              <p:nvPr/>
            </p:nvCxnSpPr>
            <p:spPr bwMode="auto">
              <a:xfrm>
                <a:off x="567187" y="5640772"/>
                <a:ext cx="2109977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1" name="Text Box 63"/>
              <p:cNvSpPr txBox="1">
                <a:spLocks noChangeArrowheads="1"/>
              </p:cNvSpPr>
              <p:nvPr/>
            </p:nvSpPr>
            <p:spPr bwMode="auto">
              <a:xfrm>
                <a:off x="714338" y="3357667"/>
                <a:ext cx="698879" cy="506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sp>
            <p:nvSpPr>
              <p:cNvPr id="82" name="Text Box 63"/>
              <p:cNvSpPr txBox="1">
                <a:spLocks noChangeArrowheads="1"/>
              </p:cNvSpPr>
              <p:nvPr/>
            </p:nvSpPr>
            <p:spPr bwMode="auto">
              <a:xfrm>
                <a:off x="2718047" y="4274188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T</a:t>
                </a:r>
              </a:p>
            </p:txBody>
          </p:sp>
          <p:sp>
            <p:nvSpPr>
              <p:cNvPr id="83" name="Rectangle 110"/>
              <p:cNvSpPr>
                <a:spLocks noChangeArrowheads="1"/>
              </p:cNvSpPr>
              <p:nvPr/>
            </p:nvSpPr>
            <p:spPr bwMode="auto">
              <a:xfrm>
                <a:off x="1824080" y="4745476"/>
                <a:ext cx="1821878" cy="68727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打印</a:t>
                </a:r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 Yes</a:t>
                </a:r>
              </a:p>
            </p:txBody>
          </p:sp>
          <p:cxnSp>
            <p:nvCxnSpPr>
              <p:cNvPr id="84" name="直接箭头连接符 56"/>
              <p:cNvCxnSpPr/>
              <p:nvPr/>
            </p:nvCxnSpPr>
            <p:spPr bwMode="auto">
              <a:xfrm>
                <a:off x="2724277" y="4406490"/>
                <a:ext cx="0" cy="33898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3" name="Rectangle 110"/>
            <p:cNvSpPr>
              <a:spLocks noChangeArrowheads="1"/>
            </p:cNvSpPr>
            <p:nvPr/>
          </p:nvSpPr>
          <p:spPr bwMode="auto">
            <a:xfrm>
              <a:off x="4937899" y="2291046"/>
              <a:ext cx="1553424" cy="56758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 No</a:t>
              </a:r>
            </a:p>
          </p:txBody>
        </p:sp>
        <p:cxnSp>
          <p:nvCxnSpPr>
            <p:cNvPr id="74" name="直接箭头连接符 56"/>
            <p:cNvCxnSpPr>
              <a:endCxn id="73" idx="0"/>
            </p:cNvCxnSpPr>
            <p:nvPr/>
          </p:nvCxnSpPr>
          <p:spPr bwMode="auto">
            <a:xfrm>
              <a:off x="5714611" y="1577223"/>
              <a:ext cx="0" cy="71382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734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if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语句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嵌套结构（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Nested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>
                <a:latin typeface="微软雅黑"/>
                <a:ea typeface="微软雅黑"/>
                <a:cs typeface="微软雅黑"/>
              </a:rPr>
              <a:t>如果是成绩合格的女生，则打印提示</a:t>
            </a:r>
            <a:endParaRPr lang="en-US" altLang="zh-CN" b="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条件：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成绩</a:t>
            </a:r>
            <a:r>
              <a:rPr lang="en-US" altLang="zh-CN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&gt;=60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 且 性别</a:t>
            </a:r>
            <a:r>
              <a:rPr lang="en-US" altLang="zh-CN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lang="zh-CN" altLang="en-US" sz="2400" b="0" dirty="0">
                <a:solidFill>
                  <a:srgbClr val="4BA5FF"/>
                </a:solidFill>
                <a:latin typeface="微软雅黑"/>
                <a:ea typeface="微软雅黑"/>
                <a:cs typeface="微软雅黑"/>
              </a:rPr>
              <a:t>女</a:t>
            </a:r>
            <a:endParaRPr lang="en-US" altLang="zh-CN" sz="2400" b="0" dirty="0">
              <a:solidFill>
                <a:srgbClr val="4BA5FF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动作：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打印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Wingdings" panose="05000000000000000000" pitchFamily="2" charset="2"/>
              </a:rPr>
              <a:t> Yes</a:t>
            </a:r>
          </a:p>
          <a:p>
            <a:pPr>
              <a:lnSpc>
                <a:spcPct val="150000"/>
              </a:lnSpc>
            </a:pPr>
            <a:endParaRPr lang="zh-CN" altLang="en-US" sz="2400" b="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endParaRPr lang="en-US" altLang="zh-CN" b="0" dirty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lang="zh-CN" altLang="en-US" sz="2400" b="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75393" y="2041439"/>
            <a:ext cx="3526064" cy="3104748"/>
            <a:chOff x="4873999" y="1908428"/>
            <a:chExt cx="3802457" cy="3104748"/>
          </a:xfrm>
        </p:grpSpPr>
        <p:grpSp>
          <p:nvGrpSpPr>
            <p:cNvPr id="64" name="Group 63"/>
            <p:cNvGrpSpPr/>
            <p:nvPr/>
          </p:nvGrpSpPr>
          <p:grpSpPr>
            <a:xfrm>
              <a:off x="4873999" y="1908428"/>
              <a:ext cx="3802457" cy="3104748"/>
              <a:chOff x="5220690" y="2004927"/>
              <a:chExt cx="5847957" cy="4350916"/>
            </a:xfrm>
          </p:grpSpPr>
          <p:sp>
            <p:nvSpPr>
              <p:cNvPr id="65" name="AutoShape 115"/>
              <p:cNvSpPr>
                <a:spLocks noChangeArrowheads="1"/>
              </p:cNvSpPr>
              <p:nvPr/>
            </p:nvSpPr>
            <p:spPr bwMode="auto">
              <a:xfrm>
                <a:off x="5220690" y="2343914"/>
                <a:ext cx="3014700" cy="707269"/>
              </a:xfrm>
              <a:prstGeom prst="flowChartDecision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 dirty="0">
                    <a:latin typeface="微软雅黑"/>
                    <a:ea typeface="微软雅黑"/>
                    <a:cs typeface="微软雅黑"/>
                  </a:rPr>
                  <a:t>成绩</a:t>
                </a:r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&gt;=60</a:t>
                </a:r>
              </a:p>
            </p:txBody>
          </p:sp>
          <p:cxnSp>
            <p:nvCxnSpPr>
              <p:cNvPr id="66" name="直接箭头连接符 56"/>
              <p:cNvCxnSpPr>
                <a:endCxn id="65" idx="0"/>
              </p:cNvCxnSpPr>
              <p:nvPr/>
            </p:nvCxnSpPr>
            <p:spPr bwMode="auto">
              <a:xfrm>
                <a:off x="6728040" y="2004927"/>
                <a:ext cx="0" cy="338987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箭头连接符 56"/>
              <p:cNvCxnSpPr/>
              <p:nvPr/>
            </p:nvCxnSpPr>
            <p:spPr bwMode="auto">
              <a:xfrm>
                <a:off x="9159213" y="2697551"/>
                <a:ext cx="0" cy="412666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直接箭头连接符 56"/>
              <p:cNvCxnSpPr/>
              <p:nvPr/>
            </p:nvCxnSpPr>
            <p:spPr bwMode="auto">
              <a:xfrm flipH="1">
                <a:off x="9152104" y="3947387"/>
                <a:ext cx="4209" cy="465638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8204852" y="2697550"/>
                <a:ext cx="978797" cy="1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9152103" y="5072618"/>
                <a:ext cx="2" cy="531635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Straight Arrow Connector 70"/>
              <p:cNvCxnSpPr/>
              <p:nvPr/>
            </p:nvCxnSpPr>
            <p:spPr bwMode="auto">
              <a:xfrm flipH="1" flipV="1">
                <a:off x="6672522" y="5975726"/>
                <a:ext cx="4396125" cy="5084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Text Box 63"/>
              <p:cNvSpPr txBox="1">
                <a:spLocks noChangeArrowheads="1"/>
              </p:cNvSpPr>
              <p:nvPr/>
            </p:nvSpPr>
            <p:spPr bwMode="auto">
              <a:xfrm>
                <a:off x="5973643" y="3200027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sp>
            <p:nvSpPr>
              <p:cNvPr id="73" name="Text Box 63"/>
              <p:cNvSpPr txBox="1">
                <a:spLocks noChangeArrowheads="1"/>
              </p:cNvSpPr>
              <p:nvPr/>
            </p:nvSpPr>
            <p:spPr bwMode="auto">
              <a:xfrm>
                <a:off x="9183649" y="2549683"/>
                <a:ext cx="546452" cy="713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T</a:t>
                </a:r>
              </a:p>
            </p:txBody>
          </p:sp>
          <p:sp>
            <p:nvSpPr>
              <p:cNvPr id="74" name="AutoShape 115"/>
              <p:cNvSpPr>
                <a:spLocks noChangeArrowheads="1"/>
              </p:cNvSpPr>
              <p:nvPr/>
            </p:nvSpPr>
            <p:spPr bwMode="auto">
              <a:xfrm>
                <a:off x="7678264" y="3161885"/>
                <a:ext cx="2968789" cy="751719"/>
              </a:xfrm>
              <a:prstGeom prst="flowChartDecision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 dirty="0">
                    <a:latin typeface="微软雅黑"/>
                    <a:ea typeface="微软雅黑"/>
                    <a:cs typeface="微软雅黑"/>
                  </a:rPr>
                  <a:t>性别</a:t>
                </a:r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=</a:t>
                </a:r>
                <a:r>
                  <a:rPr lang="zh-CN" altLang="en-US" sz="1600" dirty="0">
                    <a:latin typeface="微软雅黑"/>
                    <a:ea typeface="微软雅黑"/>
                    <a:cs typeface="微软雅黑"/>
                  </a:rPr>
                  <a:t>女</a:t>
                </a:r>
                <a:endParaRPr lang="en-US" altLang="zh-CN" sz="1600" dirty="0">
                  <a:latin typeface="微软雅黑"/>
                  <a:ea typeface="微软雅黑"/>
                  <a:cs typeface="微软雅黑"/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 bwMode="auto">
              <a:xfrm>
                <a:off x="11068647" y="3544389"/>
                <a:ext cx="0" cy="2480288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直接箭头连接符 56"/>
              <p:cNvCxnSpPr>
                <a:stCxn id="65" idx="2"/>
              </p:cNvCxnSpPr>
              <p:nvPr/>
            </p:nvCxnSpPr>
            <p:spPr bwMode="auto">
              <a:xfrm>
                <a:off x="6728040" y="3051182"/>
                <a:ext cx="2104" cy="3304661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Straight Arrow Connector 76"/>
              <p:cNvCxnSpPr/>
              <p:nvPr/>
            </p:nvCxnSpPr>
            <p:spPr bwMode="auto">
              <a:xfrm flipH="1">
                <a:off x="6672525" y="5609339"/>
                <a:ext cx="2490132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8" name="Text Box 63"/>
              <p:cNvSpPr txBox="1">
                <a:spLocks noChangeArrowheads="1"/>
              </p:cNvSpPr>
              <p:nvPr/>
            </p:nvSpPr>
            <p:spPr bwMode="auto">
              <a:xfrm>
                <a:off x="9301569" y="3823648"/>
                <a:ext cx="698879" cy="713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T</a:t>
                </a:r>
              </a:p>
            </p:txBody>
          </p:sp>
          <p:sp>
            <p:nvSpPr>
              <p:cNvPr id="79" name="Text Box 63"/>
              <p:cNvSpPr txBox="1">
                <a:spLocks noChangeArrowheads="1"/>
              </p:cNvSpPr>
              <p:nvPr/>
            </p:nvSpPr>
            <p:spPr bwMode="auto">
              <a:xfrm>
                <a:off x="10369768" y="2850683"/>
                <a:ext cx="698879" cy="713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16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</p:grpSp>
        <p:sp>
          <p:nvSpPr>
            <p:cNvPr id="80" name="Rectangle 110"/>
            <p:cNvSpPr>
              <a:spLocks noChangeArrowheads="1"/>
            </p:cNvSpPr>
            <p:nvPr/>
          </p:nvSpPr>
          <p:spPr bwMode="auto">
            <a:xfrm>
              <a:off x="6572100" y="3639996"/>
              <a:ext cx="1744316" cy="45749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Yes</a:t>
              </a: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 flipH="1">
              <a:off x="8400063" y="3002223"/>
              <a:ext cx="276393" cy="870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381000" y="3662981"/>
            <a:ext cx="4483224" cy="229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score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&gt;=60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lvl="1" indent="0">
              <a:buClr>
                <a:schemeClr val="hlink"/>
              </a:buClr>
              <a:buSzTx/>
              <a:buNone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gender == '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女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'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lvl="1" indent="0">
              <a:buClr>
                <a:schemeClr val="hlink"/>
              </a:buClr>
              <a:buSzTx/>
              <a:buNone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('Yes’)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0243" y="5655342"/>
            <a:ext cx="7203599" cy="98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score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&gt;=60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and 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gender == '</a:t>
            </a:r>
            <a:r>
              <a:rPr lang="zh-CN" altLang="en-US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女</a:t>
            </a:r>
            <a:r>
              <a:rPr lang="en-US" altLang="zh-CN" sz="24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' </a:t>
            </a:r>
            <a:r>
              <a:rPr lang="en-US" altLang="zh-CN" sz="24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  <a:endParaRPr lang="en-US" altLang="zh-CN" sz="2400" b="0" dirty="0">
              <a:latin typeface="微软雅黑"/>
              <a:ea typeface="微软雅黑"/>
              <a:cs typeface="微软雅黑"/>
            </a:endParaRPr>
          </a:p>
          <a:p>
            <a:pPr marL="0" lvl="1" indent="0">
              <a:buClr>
                <a:schemeClr val="hlink"/>
              </a:buClr>
              <a:buSzTx/>
              <a:buNone/>
            </a:pPr>
            <a:r>
              <a:rPr lang="zh-CN" altLang="en-US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   </a:t>
            </a:r>
            <a:r>
              <a:rPr lang="en-US" altLang="zh-CN" dirty="0">
                <a:solidFill>
                  <a:srgbClr val="800000"/>
                </a:solidFill>
                <a:latin typeface="微软雅黑"/>
                <a:ea typeface="微软雅黑"/>
                <a:cs typeface="微软雅黑"/>
              </a:rPr>
              <a:t>print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('Yes’)</a:t>
            </a:r>
          </a:p>
        </p:txBody>
      </p:sp>
    </p:spTree>
    <p:extLst>
      <p:ext uri="{BB962C8B-B14F-4D97-AF65-F5344CB8AC3E}">
        <p14:creationId xmlns:p14="http://schemas.microsoft.com/office/powerpoint/2010/main" val="30240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多分支结构（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Chained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0" dirty="0">
                <a:latin typeface="微软雅黑"/>
                <a:ea typeface="微软雅黑"/>
                <a:cs typeface="微软雅黑"/>
              </a:rPr>
              <a:t>将考试分数转换为等级</a:t>
            </a:r>
            <a:endParaRPr lang="en-US" altLang="zh-CN" sz="2400" b="0" dirty="0">
              <a:latin typeface="微软雅黑"/>
              <a:ea typeface="微软雅黑"/>
              <a:cs typeface="微软雅黑"/>
            </a:endParaRP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2952" y="1796819"/>
            <a:ext cx="3400976" cy="4992555"/>
            <a:chOff x="68068" y="840886"/>
            <a:chExt cx="3855860" cy="3729086"/>
          </a:xfrm>
        </p:grpSpPr>
        <p:cxnSp>
          <p:nvCxnSpPr>
            <p:cNvPr id="70" name="Straight Arrow Connector 69"/>
            <p:cNvCxnSpPr/>
            <p:nvPr/>
          </p:nvCxnSpPr>
          <p:spPr bwMode="auto">
            <a:xfrm flipH="1">
              <a:off x="997952" y="4406840"/>
              <a:ext cx="2925976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AutoShape 115"/>
            <p:cNvSpPr>
              <a:spLocks noChangeArrowheads="1"/>
            </p:cNvSpPr>
            <p:nvPr/>
          </p:nvSpPr>
          <p:spPr bwMode="auto">
            <a:xfrm>
              <a:off x="95969" y="980593"/>
              <a:ext cx="1763980" cy="389810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/>
                <a:t>分数</a:t>
              </a:r>
              <a:r>
                <a:rPr lang="en-US" altLang="zh-CN" sz="1600" dirty="0"/>
                <a:t> &gt;= 90</a:t>
              </a:r>
            </a:p>
          </p:txBody>
        </p:sp>
        <p:cxnSp>
          <p:nvCxnSpPr>
            <p:cNvPr id="72" name="直接箭头连接符 56"/>
            <p:cNvCxnSpPr>
              <a:endCxn id="71" idx="0"/>
            </p:cNvCxnSpPr>
            <p:nvPr/>
          </p:nvCxnSpPr>
          <p:spPr bwMode="auto">
            <a:xfrm>
              <a:off x="977959" y="840886"/>
              <a:ext cx="1" cy="13970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直接箭头连接符 56"/>
            <p:cNvCxnSpPr/>
            <p:nvPr/>
          </p:nvCxnSpPr>
          <p:spPr bwMode="auto">
            <a:xfrm>
              <a:off x="977959" y="1370403"/>
              <a:ext cx="1" cy="32626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3919649" y="1175498"/>
              <a:ext cx="4279" cy="323134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63"/>
            <p:cNvSpPr txBox="1">
              <a:spLocks noChangeArrowheads="1"/>
            </p:cNvSpPr>
            <p:nvPr/>
          </p:nvSpPr>
          <p:spPr bwMode="auto">
            <a:xfrm>
              <a:off x="641521" y="1370403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F</a:t>
              </a:r>
            </a:p>
          </p:txBody>
        </p:sp>
        <p:sp>
          <p:nvSpPr>
            <p:cNvPr id="76" name="Text Box 63"/>
            <p:cNvSpPr txBox="1">
              <a:spLocks noChangeArrowheads="1"/>
            </p:cNvSpPr>
            <p:nvPr/>
          </p:nvSpPr>
          <p:spPr bwMode="auto">
            <a:xfrm>
              <a:off x="1797715" y="941555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T</a:t>
              </a:r>
            </a:p>
          </p:txBody>
        </p:sp>
        <p:cxnSp>
          <p:nvCxnSpPr>
            <p:cNvPr id="78" name="直接箭头连接符 56"/>
            <p:cNvCxnSpPr>
              <a:stCxn id="71" idx="3"/>
            </p:cNvCxnSpPr>
            <p:nvPr/>
          </p:nvCxnSpPr>
          <p:spPr bwMode="auto">
            <a:xfrm>
              <a:off x="1859949" y="1175498"/>
              <a:ext cx="36092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Arrow Connector 78"/>
            <p:cNvCxnSpPr/>
            <p:nvPr/>
          </p:nvCxnSpPr>
          <p:spPr bwMode="auto">
            <a:xfrm>
              <a:off x="68068" y="4061524"/>
              <a:ext cx="1153505" cy="69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3723479" y="1175498"/>
              <a:ext cx="19617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AutoShape 115"/>
            <p:cNvSpPr>
              <a:spLocks noChangeArrowheads="1"/>
            </p:cNvSpPr>
            <p:nvPr/>
          </p:nvSpPr>
          <p:spPr bwMode="auto">
            <a:xfrm>
              <a:off x="100249" y="1705223"/>
              <a:ext cx="1763980" cy="389810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/>
                <a:t>分数</a:t>
              </a:r>
              <a:r>
                <a:rPr lang="en-US" altLang="zh-CN" sz="1600" dirty="0"/>
                <a:t> &gt;= 80</a:t>
              </a:r>
            </a:p>
          </p:txBody>
        </p:sp>
        <p:cxnSp>
          <p:nvCxnSpPr>
            <p:cNvPr id="83" name="直接箭头连接符 56"/>
            <p:cNvCxnSpPr>
              <a:endCxn id="81" idx="0"/>
            </p:cNvCxnSpPr>
            <p:nvPr/>
          </p:nvCxnSpPr>
          <p:spPr bwMode="auto">
            <a:xfrm>
              <a:off x="982239" y="1565516"/>
              <a:ext cx="1" cy="13970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箭头连接符 56"/>
            <p:cNvCxnSpPr/>
            <p:nvPr/>
          </p:nvCxnSpPr>
          <p:spPr bwMode="auto">
            <a:xfrm>
              <a:off x="982239" y="2095033"/>
              <a:ext cx="1" cy="32626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5" name="Text Box 63"/>
            <p:cNvSpPr txBox="1">
              <a:spLocks noChangeArrowheads="1"/>
            </p:cNvSpPr>
            <p:nvPr/>
          </p:nvSpPr>
          <p:spPr bwMode="auto">
            <a:xfrm>
              <a:off x="645800" y="2095033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F</a:t>
              </a:r>
            </a:p>
          </p:txBody>
        </p:sp>
        <p:sp>
          <p:nvSpPr>
            <p:cNvPr id="86" name="Text Box 63"/>
            <p:cNvSpPr txBox="1">
              <a:spLocks noChangeArrowheads="1"/>
            </p:cNvSpPr>
            <p:nvPr/>
          </p:nvSpPr>
          <p:spPr bwMode="auto">
            <a:xfrm>
              <a:off x="1801994" y="1666185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T</a:t>
              </a:r>
            </a:p>
          </p:txBody>
        </p:sp>
        <p:cxnSp>
          <p:nvCxnSpPr>
            <p:cNvPr id="88" name="直接箭头连接符 56"/>
            <p:cNvCxnSpPr>
              <a:stCxn id="81" idx="3"/>
            </p:cNvCxnSpPr>
            <p:nvPr/>
          </p:nvCxnSpPr>
          <p:spPr bwMode="auto">
            <a:xfrm>
              <a:off x="1864229" y="1900128"/>
              <a:ext cx="36092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3727758" y="1900128"/>
              <a:ext cx="19617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0" name="AutoShape 115"/>
            <p:cNvSpPr>
              <a:spLocks noChangeArrowheads="1"/>
            </p:cNvSpPr>
            <p:nvPr/>
          </p:nvSpPr>
          <p:spPr bwMode="auto">
            <a:xfrm>
              <a:off x="100249" y="2427256"/>
              <a:ext cx="1763980" cy="389810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/>
                <a:t>分数</a:t>
              </a:r>
              <a:r>
                <a:rPr lang="en-US" altLang="zh-CN" sz="1600" dirty="0"/>
                <a:t> &gt;= 70</a:t>
              </a:r>
            </a:p>
          </p:txBody>
        </p:sp>
        <p:cxnSp>
          <p:nvCxnSpPr>
            <p:cNvPr id="91" name="直接箭头连接符 56"/>
            <p:cNvCxnSpPr>
              <a:endCxn id="90" idx="0"/>
            </p:cNvCxnSpPr>
            <p:nvPr/>
          </p:nvCxnSpPr>
          <p:spPr bwMode="auto">
            <a:xfrm>
              <a:off x="982239" y="2287549"/>
              <a:ext cx="1" cy="13970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箭头连接符 56"/>
            <p:cNvCxnSpPr/>
            <p:nvPr/>
          </p:nvCxnSpPr>
          <p:spPr bwMode="auto">
            <a:xfrm>
              <a:off x="982239" y="2817066"/>
              <a:ext cx="1" cy="32626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3" name="Text Box 63"/>
            <p:cNvSpPr txBox="1">
              <a:spLocks noChangeArrowheads="1"/>
            </p:cNvSpPr>
            <p:nvPr/>
          </p:nvSpPr>
          <p:spPr bwMode="auto">
            <a:xfrm>
              <a:off x="645800" y="2817066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F</a:t>
              </a:r>
            </a:p>
          </p:txBody>
        </p:sp>
        <p:sp>
          <p:nvSpPr>
            <p:cNvPr id="94" name="Text Box 63"/>
            <p:cNvSpPr txBox="1">
              <a:spLocks noChangeArrowheads="1"/>
            </p:cNvSpPr>
            <p:nvPr/>
          </p:nvSpPr>
          <p:spPr bwMode="auto">
            <a:xfrm>
              <a:off x="1801994" y="2388217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T</a:t>
              </a:r>
            </a:p>
          </p:txBody>
        </p:sp>
        <p:cxnSp>
          <p:nvCxnSpPr>
            <p:cNvPr id="96" name="直接箭头连接符 56"/>
            <p:cNvCxnSpPr>
              <a:stCxn id="90" idx="3"/>
            </p:cNvCxnSpPr>
            <p:nvPr/>
          </p:nvCxnSpPr>
          <p:spPr bwMode="auto">
            <a:xfrm>
              <a:off x="1864229" y="2622161"/>
              <a:ext cx="36092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Straight Connector 96"/>
            <p:cNvCxnSpPr/>
            <p:nvPr/>
          </p:nvCxnSpPr>
          <p:spPr bwMode="auto">
            <a:xfrm>
              <a:off x="3727758" y="2622161"/>
              <a:ext cx="19617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AutoShape 115"/>
            <p:cNvSpPr>
              <a:spLocks noChangeArrowheads="1"/>
            </p:cNvSpPr>
            <p:nvPr/>
          </p:nvSpPr>
          <p:spPr bwMode="auto">
            <a:xfrm>
              <a:off x="100249" y="3140577"/>
              <a:ext cx="1763980" cy="389810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/>
                <a:t>分数</a:t>
              </a:r>
              <a:r>
                <a:rPr lang="en-US" altLang="zh-CN" sz="1600" dirty="0"/>
                <a:t> &gt;= 60</a:t>
              </a:r>
            </a:p>
          </p:txBody>
        </p:sp>
        <p:cxnSp>
          <p:nvCxnSpPr>
            <p:cNvPr id="99" name="直接箭头连接符 56"/>
            <p:cNvCxnSpPr>
              <a:endCxn id="98" idx="0"/>
            </p:cNvCxnSpPr>
            <p:nvPr/>
          </p:nvCxnSpPr>
          <p:spPr bwMode="auto">
            <a:xfrm>
              <a:off x="982239" y="3000870"/>
              <a:ext cx="1" cy="13970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直接箭头连接符 56"/>
            <p:cNvCxnSpPr/>
            <p:nvPr/>
          </p:nvCxnSpPr>
          <p:spPr bwMode="auto">
            <a:xfrm>
              <a:off x="982239" y="3530387"/>
              <a:ext cx="1" cy="32626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1" name="Text Box 63"/>
            <p:cNvSpPr txBox="1">
              <a:spLocks noChangeArrowheads="1"/>
            </p:cNvSpPr>
            <p:nvPr/>
          </p:nvSpPr>
          <p:spPr bwMode="auto">
            <a:xfrm>
              <a:off x="645800" y="3530387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F</a:t>
              </a:r>
            </a:p>
          </p:txBody>
        </p:sp>
        <p:sp>
          <p:nvSpPr>
            <p:cNvPr id="102" name="Text Box 63"/>
            <p:cNvSpPr txBox="1">
              <a:spLocks noChangeArrowheads="1"/>
            </p:cNvSpPr>
            <p:nvPr/>
          </p:nvSpPr>
          <p:spPr bwMode="auto">
            <a:xfrm>
              <a:off x="1801994" y="3101539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T</a:t>
              </a:r>
            </a:p>
          </p:txBody>
        </p:sp>
        <p:cxnSp>
          <p:nvCxnSpPr>
            <p:cNvPr id="104" name="直接箭头连接符 56"/>
            <p:cNvCxnSpPr>
              <a:stCxn id="98" idx="3"/>
            </p:cNvCxnSpPr>
            <p:nvPr/>
          </p:nvCxnSpPr>
          <p:spPr bwMode="auto">
            <a:xfrm>
              <a:off x="1864229" y="3335482"/>
              <a:ext cx="36092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Straight Connector 104"/>
            <p:cNvCxnSpPr/>
            <p:nvPr/>
          </p:nvCxnSpPr>
          <p:spPr bwMode="auto">
            <a:xfrm>
              <a:off x="3727758" y="3335482"/>
              <a:ext cx="19617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AutoShape 115"/>
            <p:cNvSpPr>
              <a:spLocks noChangeArrowheads="1"/>
            </p:cNvSpPr>
            <p:nvPr/>
          </p:nvSpPr>
          <p:spPr bwMode="auto">
            <a:xfrm>
              <a:off x="100249" y="3853898"/>
              <a:ext cx="1763980" cy="389810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/>
                <a:t>分数</a:t>
              </a:r>
              <a:r>
                <a:rPr lang="en-US" altLang="zh-CN" sz="1600" dirty="0"/>
                <a:t> &lt;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60</a:t>
              </a:r>
            </a:p>
          </p:txBody>
        </p:sp>
        <p:cxnSp>
          <p:nvCxnSpPr>
            <p:cNvPr id="107" name="直接箭头连接符 56"/>
            <p:cNvCxnSpPr>
              <a:endCxn id="106" idx="0"/>
            </p:cNvCxnSpPr>
            <p:nvPr/>
          </p:nvCxnSpPr>
          <p:spPr bwMode="auto">
            <a:xfrm>
              <a:off x="982239" y="3714192"/>
              <a:ext cx="1" cy="13970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直接箭头连接符 56"/>
            <p:cNvCxnSpPr/>
            <p:nvPr/>
          </p:nvCxnSpPr>
          <p:spPr bwMode="auto">
            <a:xfrm>
              <a:off x="982239" y="4243709"/>
              <a:ext cx="1" cy="32626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" name="Text Box 63"/>
            <p:cNvSpPr txBox="1">
              <a:spLocks noChangeArrowheads="1"/>
            </p:cNvSpPr>
            <p:nvPr/>
          </p:nvSpPr>
          <p:spPr bwMode="auto">
            <a:xfrm>
              <a:off x="645800" y="4243709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F</a:t>
              </a:r>
            </a:p>
          </p:txBody>
        </p:sp>
        <p:sp>
          <p:nvSpPr>
            <p:cNvPr id="110" name="Text Box 63"/>
            <p:cNvSpPr txBox="1">
              <a:spLocks noChangeArrowheads="1"/>
            </p:cNvSpPr>
            <p:nvPr/>
          </p:nvSpPr>
          <p:spPr bwMode="auto">
            <a:xfrm>
              <a:off x="1801994" y="3814860"/>
              <a:ext cx="423156" cy="20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1600" b="1" dirty="0">
                  <a:latin typeface="Arial" pitchFamily="34" charset="0"/>
                  <a:cs typeface="Arial" pitchFamily="34" charset="0"/>
                </a:rPr>
                <a:t>T</a:t>
              </a:r>
            </a:p>
          </p:txBody>
        </p:sp>
        <p:cxnSp>
          <p:nvCxnSpPr>
            <p:cNvPr id="112" name="直接箭头连接符 56"/>
            <p:cNvCxnSpPr>
              <a:stCxn id="106" idx="3"/>
            </p:cNvCxnSpPr>
            <p:nvPr/>
          </p:nvCxnSpPr>
          <p:spPr bwMode="auto">
            <a:xfrm>
              <a:off x="1864229" y="4048804"/>
              <a:ext cx="36092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3727758" y="4048804"/>
              <a:ext cx="196170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2225357" y="3853898"/>
              <a:ext cx="1517825" cy="3275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E</a:t>
              </a:r>
            </a:p>
          </p:txBody>
        </p:sp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2225150" y="1736338"/>
              <a:ext cx="1498329" cy="3275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B</a:t>
              </a:r>
            </a:p>
          </p:txBody>
        </p:sp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2225357" y="2431909"/>
              <a:ext cx="1517825" cy="3275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C</a:t>
              </a: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auto">
            <a:xfrm>
              <a:off x="2240574" y="3180673"/>
              <a:ext cx="1498329" cy="3275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D</a:t>
              </a:r>
            </a:p>
          </p:txBody>
        </p:sp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2220870" y="1020971"/>
              <a:ext cx="1517825" cy="3275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微软雅黑"/>
                  <a:ea typeface="微软雅黑"/>
                  <a:cs typeface="微软雅黑"/>
                </a:rPr>
                <a:t>打印</a:t>
              </a:r>
              <a:r>
                <a:rPr lang="en-US" altLang="zh-CN" sz="1600" dirty="0">
                  <a:latin typeface="微软雅黑"/>
                  <a:ea typeface="微软雅黑"/>
                  <a:cs typeface="微软雅黑"/>
                </a:rPr>
                <a:t> A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1" y="1993245"/>
            <a:ext cx="2768131" cy="37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r>
              <a:rPr lang="en-US" altLang="zh-CN" dirty="0"/>
              <a:t>-Python</a:t>
            </a:r>
            <a:r>
              <a:rPr lang="zh-CN" altLang="en-US" dirty="0"/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8B81C-E8BF-4542-9449-2FB25BDA4B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28" y="1412776"/>
            <a:ext cx="7668344" cy="439332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C04DBF6-8726-B349-BECD-0AF309E6CA7F}"/>
              </a:ext>
            </a:extLst>
          </p:cNvPr>
          <p:cNvSpPr/>
          <p:nvPr/>
        </p:nvSpPr>
        <p:spPr>
          <a:xfrm>
            <a:off x="1691680" y="3429000"/>
            <a:ext cx="1728192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658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多分支结构（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Chained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4389107"/>
            <a:ext cx="61206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if-</a:t>
            </a:r>
            <a:r>
              <a:rPr lang="en-US" altLang="zh-CN" sz="2400" dirty="0" err="1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elif</a:t>
            </a:r>
            <a:r>
              <a:rPr lang="en-US" altLang="zh-CN" sz="2400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rPr>
              <a:t>-else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语句：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elif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相当于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else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，但和第一个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条件并列</a:t>
            </a:r>
            <a:endParaRPr lang="en-US" altLang="zh-CN" sz="20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if-</a:t>
            </a:r>
            <a:r>
              <a:rPr lang="en-US" altLang="zh-CN" sz="2000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elif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-else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语句中有 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else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条件时，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else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条件放最后，否则</a:t>
            </a:r>
            <a:r>
              <a:rPr lang="en-US" altLang="zh-CN" sz="2000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SyntaxError</a:t>
            </a:r>
            <a:endParaRPr lang="zh-CN" altLang="en-US" sz="2000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95614" y="2106823"/>
            <a:ext cx="1008112" cy="674104"/>
            <a:chOff x="3758726" y="2106824"/>
            <a:chExt cx="1008112" cy="674104"/>
          </a:xfrm>
        </p:grpSpPr>
        <p:sp>
          <p:nvSpPr>
            <p:cNvPr id="4" name="Left-Right Arrow 3"/>
            <p:cNvSpPr/>
            <p:nvPr/>
          </p:nvSpPr>
          <p:spPr bwMode="auto">
            <a:xfrm>
              <a:off x="3758726" y="2476156"/>
              <a:ext cx="1008112" cy="304772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99670" y="2106824"/>
              <a:ext cx="849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0000FF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elif</a:t>
              </a:r>
              <a:endParaRPr lang="zh-CN" altLang="en-US" sz="2800" b="1" dirty="0">
                <a:solidFill>
                  <a:srgbClr val="0000FF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9" y="888340"/>
            <a:ext cx="2448271" cy="3347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926727"/>
            <a:ext cx="2730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latin typeface="Monaco" charset="0"/>
              </a:rPr>
              <a:t>以下程序的输出结果是？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number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9900"/>
                </a:solidFill>
                <a:latin typeface="Monaco" charset="0"/>
              </a:rPr>
              <a:t>30</a:t>
            </a:r>
            <a:endParaRPr lang="en-US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number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%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9900"/>
                </a:solidFill>
                <a:latin typeface="Monaco" charset="0"/>
              </a:rPr>
              <a:t>2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==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:</a:t>
            </a:r>
            <a:endParaRPr lang="en-US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  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print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(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number, </a:t>
            </a:r>
            <a:r>
              <a:rPr lang="en-US" sz="1800" b="0" dirty="0">
                <a:solidFill>
                  <a:srgbClr val="0000FF"/>
                </a:solidFill>
                <a:latin typeface="Monaco" charset="0"/>
              </a:rPr>
              <a:t>'is even‘)</a:t>
            </a:r>
            <a:endParaRPr lang="en-US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FF7800"/>
                </a:solidFill>
                <a:latin typeface="Monaco" charset="0"/>
              </a:rPr>
              <a:t>elif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number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%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9900"/>
                </a:solidFill>
                <a:latin typeface="Monaco" charset="0"/>
              </a:rPr>
              <a:t>3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==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:</a:t>
            </a:r>
            <a:endParaRPr lang="en-US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   </a:t>
            </a:r>
            <a:r>
              <a:rPr lang="en-US" sz="1800" dirty="0">
                <a:solidFill>
                  <a:srgbClr val="FF7800"/>
                </a:solidFill>
                <a:latin typeface="Monaco" charset="0"/>
              </a:rPr>
              <a:t>print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 (</a:t>
            </a:r>
            <a:r>
              <a:rPr lang="en-US" sz="1800" b="0" dirty="0">
                <a:solidFill>
                  <a:srgbClr val="000000"/>
                </a:solidFill>
                <a:latin typeface="Monaco" charset="0"/>
              </a:rPr>
              <a:t>number, </a:t>
            </a:r>
            <a:r>
              <a:rPr lang="en-US" sz="1800" b="0" dirty="0">
                <a:solidFill>
                  <a:srgbClr val="0000FF"/>
                </a:solidFill>
                <a:latin typeface="Monaco" charset="0"/>
              </a:rPr>
              <a:t>'is multiple of 3</a:t>
            </a:r>
            <a:r>
              <a:rPr lang="nl-NL" sz="1800" b="0" dirty="0">
                <a:solidFill>
                  <a:srgbClr val="0000FF"/>
                </a:solidFill>
                <a:latin typeface="Monaco" charset="0"/>
              </a:rPr>
              <a:t>‘)</a:t>
            </a:r>
            <a:endParaRPr lang="en-US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en-US" sz="1800" b="0" dirty="0"/>
              <a:t>A. 程序出错</a:t>
            </a:r>
          </a:p>
          <a:p>
            <a:pPr marL="0" indent="0">
              <a:buNone/>
            </a:pPr>
            <a:r>
              <a:rPr lang="en-US" sz="1800" b="0" dirty="0"/>
              <a:t>B. 30 is even</a:t>
            </a:r>
            <a:endParaRPr lang="zh-CN" altLang="en-US" sz="1800" b="0" dirty="0"/>
          </a:p>
          <a:p>
            <a:pPr marL="0" indent="0">
              <a:buNone/>
            </a:pPr>
            <a:r>
              <a:rPr lang="zh-CN" altLang="en-US" sz="1800" b="0" dirty="0"/>
              <a:t>    </a:t>
            </a:r>
            <a:r>
              <a:rPr lang="en-US" sz="1800" b="0" dirty="0"/>
              <a:t>30 is multiple of 3</a:t>
            </a:r>
          </a:p>
          <a:p>
            <a:pPr marL="0" indent="0">
              <a:buNone/>
            </a:pPr>
            <a:r>
              <a:rPr lang="en-US" sz="1800" b="0" dirty="0"/>
              <a:t>C. 30 is even</a:t>
            </a:r>
          </a:p>
          <a:p>
            <a:pPr marL="0" indent="0">
              <a:buNone/>
            </a:pPr>
            <a:r>
              <a:rPr lang="en-US" sz="1800" b="0" dirty="0"/>
              <a:t>D. 30 is multiple of 3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6229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latin typeface="Monaco" charset="0"/>
              </a:rPr>
              <a:t>以下程序的输出结果是？</a:t>
            </a: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x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y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-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z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x &gt;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: 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  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y &gt;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: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print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dirty="0">
                <a:solidFill>
                  <a:srgbClr val="AFAFAF"/>
                </a:solidFill>
                <a:latin typeface="Monaco" charset="0"/>
              </a:rPr>
              <a:t>(</a:t>
            </a:r>
            <a:r>
              <a:rPr lang="pl-PL" sz="1800" b="0" dirty="0">
                <a:solidFill>
                  <a:srgbClr val="0000FF"/>
                </a:solidFill>
                <a:latin typeface="Monaco" charset="0"/>
              </a:rPr>
              <a:t>'AAA'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)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elif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z &gt;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: </a:t>
            </a:r>
            <a:r>
              <a:rPr lang="pl-PL" sz="1800" b="0" dirty="0">
                <a:solidFill>
                  <a:srgbClr val="FF1493"/>
                </a:solidFill>
                <a:latin typeface="Monaco" charset="0"/>
              </a:rPr>
              <a:t>print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en-US" sz="1800" b="0" dirty="0">
                <a:solidFill>
                  <a:srgbClr val="AFAFAF"/>
                </a:solidFill>
                <a:latin typeface="Monaco" charset="0"/>
              </a:rPr>
              <a:t>(</a:t>
            </a:r>
            <a:r>
              <a:rPr lang="pl-PL" sz="1800" b="0" dirty="0">
                <a:solidFill>
                  <a:srgbClr val="0000FF"/>
                </a:solidFill>
                <a:latin typeface="Monaco" charset="0"/>
              </a:rPr>
              <a:t>'BBB’</a:t>
            </a:r>
            <a:r>
              <a:rPr lang="en-US" sz="1800" b="0" dirty="0">
                <a:solidFill>
                  <a:srgbClr val="0000FF"/>
                </a:solidFill>
                <a:latin typeface="Monaco" charset="0"/>
              </a:rPr>
              <a:t>)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en-US" sz="1800" b="0" dirty="0"/>
              <a:t>A. </a:t>
            </a:r>
            <a:r>
              <a:rPr lang="zh-CN" altLang="en-US" sz="1800" b="0" dirty="0"/>
              <a:t>无输出</a:t>
            </a:r>
          </a:p>
          <a:p>
            <a:pPr marL="0" indent="0">
              <a:buNone/>
            </a:pPr>
            <a:r>
              <a:rPr lang="en-US" altLang="zh-CN" sz="1800" b="0" dirty="0"/>
              <a:t>B. AAA</a:t>
            </a:r>
          </a:p>
          <a:p>
            <a:pPr marL="0" indent="0">
              <a:buNone/>
            </a:pPr>
            <a:r>
              <a:rPr lang="en-US" altLang="zh-CN" sz="1800" b="0" dirty="0"/>
              <a:t>C. BBB</a:t>
            </a:r>
          </a:p>
          <a:p>
            <a:pPr marL="0" indent="0">
              <a:buNone/>
            </a:pPr>
            <a:r>
              <a:rPr lang="en-US" altLang="zh-CN" sz="1800" b="0" dirty="0"/>
              <a:t>D. </a:t>
            </a:r>
            <a:r>
              <a:rPr lang="zh-CN" altLang="en-US" sz="1800" b="0" dirty="0"/>
              <a:t>语法错误</a:t>
            </a:r>
          </a:p>
        </p:txBody>
      </p:sp>
    </p:spTree>
    <p:extLst>
      <p:ext uri="{BB962C8B-B14F-4D97-AF65-F5344CB8AC3E}">
        <p14:creationId xmlns:p14="http://schemas.microsoft.com/office/powerpoint/2010/main" val="19844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800" dirty="0" err="1"/>
              <a:t>Python语言中</a:t>
            </a:r>
            <a:endParaRPr lang="pl-PL" sz="1800" dirty="0"/>
          </a:p>
          <a:p>
            <a:pPr marL="0" indent="0">
              <a:buNone/>
            </a:pP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x &gt;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: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  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y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else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: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  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y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-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r>
              <a:rPr lang="pl-PL" sz="1800" dirty="0" err="1"/>
              <a:t>等价于</a:t>
            </a:r>
            <a:r>
              <a:rPr lang="pl-PL" sz="1800" dirty="0"/>
              <a:t>：</a:t>
            </a:r>
            <a:endParaRPr lang="pl-PL" sz="1800" b="0" dirty="0">
              <a:solidFill>
                <a:srgbClr val="666666"/>
              </a:solidFill>
              <a:latin typeface="Arial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y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x &gt;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0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else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-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1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endParaRPr lang="pl-PL" sz="1800" b="0" dirty="0">
              <a:solidFill>
                <a:srgbClr val="666666"/>
              </a:solidFill>
              <a:latin typeface="Arial" charset="0"/>
            </a:endParaRPr>
          </a:p>
          <a:p>
            <a:r>
              <a:rPr lang="pl-PL" sz="1800" dirty="0" err="1"/>
              <a:t>阅读下面代码，给出x结果</a:t>
            </a:r>
            <a:r>
              <a:rPr lang="pl-PL" sz="1800" dirty="0"/>
              <a:t>：</a:t>
            </a: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a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3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b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9900"/>
                </a:solidFill>
                <a:latin typeface="Monaco" charset="0"/>
              </a:rPr>
              <a:t>2</a:t>
            </a:r>
            <a:endParaRPr lang="pl-PL" sz="1800" b="0" dirty="0">
              <a:solidFill>
                <a:srgbClr val="AFAFAF"/>
              </a:solidFill>
              <a:latin typeface="Monaco" charset="0"/>
            </a:endParaRPr>
          </a:p>
          <a:p>
            <a:pPr marL="0" indent="0">
              <a:buNone/>
            </a:pP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x </a:t>
            </a:r>
            <a:r>
              <a:rPr lang="pl-PL" sz="1800" dirty="0">
                <a:solidFill>
                  <a:srgbClr val="FF7800"/>
                </a:solidFill>
                <a:latin typeface="Monaco" charset="0"/>
              </a:rPr>
              <a:t>=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a </a:t>
            </a: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if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a &gt; b </a:t>
            </a:r>
            <a:r>
              <a:rPr lang="pl-PL" sz="1800" dirty="0" err="1">
                <a:solidFill>
                  <a:srgbClr val="FF7800"/>
                </a:solidFill>
                <a:latin typeface="Monaco" charset="0"/>
              </a:rPr>
              <a:t>else</a:t>
            </a:r>
            <a:r>
              <a:rPr lang="pl-PL" sz="1800" b="0" dirty="0">
                <a:solidFill>
                  <a:srgbClr val="AFAFAF"/>
                </a:solidFill>
                <a:latin typeface="Monaco" charset="0"/>
              </a:rPr>
              <a:t> </a:t>
            </a:r>
            <a:r>
              <a:rPr lang="pl-PL" sz="1800" b="0" dirty="0">
                <a:solidFill>
                  <a:srgbClr val="000000"/>
                </a:solidFill>
                <a:latin typeface="Monaco" charset="0"/>
              </a:rPr>
              <a:t>b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401546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示例：求一元二次方程的解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一元二次方程</a:t>
            </a:r>
            <a:endParaRPr lang="en-US" altLang="zh-CN" sz="2400" dirty="0"/>
          </a:p>
          <a:p>
            <a:r>
              <a:rPr lang="zh-CN" altLang="en-US" sz="2400" dirty="0"/>
              <a:t>解为：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613913"/>
              </p:ext>
            </p:extLst>
          </p:nvPr>
        </p:nvGraphicFramePr>
        <p:xfrm>
          <a:off x="3056347" y="980728"/>
          <a:ext cx="3168352" cy="667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" name="Equation" r:id="rId4" imgW="965160" imgH="203040" progId="Equation.3">
                  <p:embed/>
                </p:oleObj>
              </mc:Choice>
              <mc:Fallback>
                <p:oleObj name="Equation" r:id="rId4" imgW="9651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6347" y="980728"/>
                        <a:ext cx="3168352" cy="667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62742"/>
              </p:ext>
            </p:extLst>
          </p:nvPr>
        </p:nvGraphicFramePr>
        <p:xfrm>
          <a:off x="1835696" y="2015324"/>
          <a:ext cx="3917950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" name="Equation" r:id="rId6" imgW="1193800" imgH="444500" progId="Equation.3">
                  <p:embed/>
                </p:oleObj>
              </mc:Choice>
              <mc:Fallback>
                <p:oleObj name="Equation" r:id="rId6" imgW="1193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2015324"/>
                        <a:ext cx="3917950" cy="145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creen Shot 2014-10-04 at 12.01.3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3645024"/>
            <a:ext cx="481843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3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示例：求一元二次方程的解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6" y="1139826"/>
            <a:ext cx="7272807" cy="458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017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7545" y="932723"/>
            <a:ext cx="7431481" cy="5796299"/>
            <a:chOff x="524895" y="681540"/>
            <a:chExt cx="8228788" cy="4347224"/>
          </a:xfrm>
        </p:grpSpPr>
        <p:sp>
          <p:nvSpPr>
            <p:cNvPr id="4" name="AutoShape 87"/>
            <p:cNvSpPr>
              <a:spLocks noChangeArrowheads="1"/>
            </p:cNvSpPr>
            <p:nvPr/>
          </p:nvSpPr>
          <p:spPr bwMode="auto">
            <a:xfrm>
              <a:off x="1752692" y="681540"/>
              <a:ext cx="1537902" cy="348910"/>
            </a:xfrm>
            <a:prstGeom prst="flowChartTerminator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开始</a:t>
              </a:r>
              <a:endParaRPr lang="zh-CN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" name="AutoShape 117"/>
            <p:cNvSpPr>
              <a:spLocks noChangeArrowheads="1"/>
            </p:cNvSpPr>
            <p:nvPr/>
          </p:nvSpPr>
          <p:spPr bwMode="auto">
            <a:xfrm>
              <a:off x="1494154" y="1584568"/>
              <a:ext cx="2061766" cy="408009"/>
            </a:xfrm>
            <a:prstGeom prst="flowChartInputOutpu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输入</a:t>
              </a:r>
              <a:r>
                <a:rPr lang="en-US" altLang="zh-CN" sz="2000" dirty="0" err="1">
                  <a:latin typeface="微软雅黑"/>
                  <a:ea typeface="微软雅黑"/>
                  <a:cs typeface="微软雅黑"/>
                </a:rPr>
                <a:t>a,b,c</a:t>
              </a:r>
              <a:endParaRPr lang="zh-CN" altLang="en-US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6" name="直接箭头连接符 56"/>
            <p:cNvCxnSpPr>
              <a:stCxn id="4" idx="2"/>
              <a:endCxn id="5" idx="1"/>
            </p:cNvCxnSpPr>
            <p:nvPr/>
          </p:nvCxnSpPr>
          <p:spPr bwMode="auto">
            <a:xfrm>
              <a:off x="2521643" y="1030450"/>
              <a:ext cx="3394" cy="55411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" name="AutoShape 117"/>
            <p:cNvSpPr>
              <a:spLocks noChangeArrowheads="1"/>
            </p:cNvSpPr>
            <p:nvPr/>
          </p:nvSpPr>
          <p:spPr bwMode="auto">
            <a:xfrm>
              <a:off x="7418716" y="1110192"/>
              <a:ext cx="1334967" cy="417471"/>
            </a:xfrm>
            <a:prstGeom prst="flowChartInputOutpu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无实根</a:t>
              </a:r>
            </a:p>
          </p:txBody>
        </p:sp>
        <p:sp>
          <p:nvSpPr>
            <p:cNvPr id="8" name="AutoShape 87"/>
            <p:cNvSpPr>
              <a:spLocks noChangeArrowheads="1"/>
            </p:cNvSpPr>
            <p:nvPr/>
          </p:nvSpPr>
          <p:spPr bwMode="auto">
            <a:xfrm>
              <a:off x="5200057" y="4634342"/>
              <a:ext cx="1418717" cy="394422"/>
            </a:xfrm>
            <a:prstGeom prst="flowChartTerminator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结束</a:t>
              </a:r>
              <a:endParaRPr lang="zh-CN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" name="AutoShape 115"/>
            <p:cNvSpPr>
              <a:spLocks noChangeArrowheads="1"/>
            </p:cNvSpPr>
            <p:nvPr/>
          </p:nvSpPr>
          <p:spPr bwMode="auto">
            <a:xfrm>
              <a:off x="1014293" y="2388897"/>
              <a:ext cx="3014700" cy="474398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a==0?</a:t>
              </a:r>
            </a:p>
          </p:txBody>
        </p:sp>
        <p:cxnSp>
          <p:nvCxnSpPr>
            <p:cNvPr id="10" name="直接箭头连接符 56"/>
            <p:cNvCxnSpPr>
              <a:stCxn id="5" idx="4"/>
              <a:endCxn id="9" idx="0"/>
            </p:cNvCxnSpPr>
            <p:nvPr/>
          </p:nvCxnSpPr>
          <p:spPr bwMode="auto">
            <a:xfrm flipH="1">
              <a:off x="2521643" y="1992577"/>
              <a:ext cx="3394" cy="3963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>
              <a:stCxn id="46" idx="4"/>
              <a:endCxn id="8" idx="0"/>
            </p:cNvCxnSpPr>
            <p:nvPr/>
          </p:nvCxnSpPr>
          <p:spPr bwMode="auto">
            <a:xfrm>
              <a:off x="5892163" y="3733502"/>
              <a:ext cx="17253" cy="9008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 Box 63"/>
            <p:cNvSpPr txBox="1">
              <a:spLocks noChangeArrowheads="1"/>
            </p:cNvSpPr>
            <p:nvPr/>
          </p:nvSpPr>
          <p:spPr bwMode="auto">
            <a:xfrm>
              <a:off x="524895" y="2720997"/>
              <a:ext cx="698879" cy="279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auto">
            <a:xfrm>
              <a:off x="1118708" y="3272282"/>
              <a:ext cx="2805220" cy="3285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l-GR" altLang="zh-CN" sz="2000" dirty="0">
                  <a:latin typeface="微软雅黑"/>
                  <a:ea typeface="微软雅黑"/>
                  <a:cs typeface="微软雅黑"/>
                </a:rPr>
                <a:t>Δ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=b*b-4*a*c</a:t>
              </a:r>
              <a:endParaRPr lang="zh-CN" altLang="en-US" sz="2000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411761" y="2863295"/>
              <a:ext cx="698879" cy="408988"/>
              <a:chOff x="2411760" y="3666172"/>
              <a:chExt cx="698879" cy="741679"/>
            </a:xfrm>
          </p:grpSpPr>
          <p:sp>
            <p:nvSpPr>
              <p:cNvPr id="17" name="Text Box 63"/>
              <p:cNvSpPr txBox="1">
                <a:spLocks noChangeArrowheads="1"/>
              </p:cNvSpPr>
              <p:nvPr/>
            </p:nvSpPr>
            <p:spPr bwMode="auto">
              <a:xfrm>
                <a:off x="2411760" y="3717032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cxnSp>
            <p:nvCxnSpPr>
              <p:cNvPr id="25" name="直接箭头连接符 56"/>
              <p:cNvCxnSpPr>
                <a:stCxn id="9" idx="2"/>
                <a:endCxn id="24" idx="0"/>
              </p:cNvCxnSpPr>
              <p:nvPr/>
            </p:nvCxnSpPr>
            <p:spPr bwMode="auto">
              <a:xfrm flipH="1">
                <a:off x="2521318" y="3666172"/>
                <a:ext cx="325" cy="74167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9" name="AutoShape 115"/>
            <p:cNvSpPr>
              <a:spLocks noChangeArrowheads="1"/>
            </p:cNvSpPr>
            <p:nvPr/>
          </p:nvSpPr>
          <p:spPr bwMode="auto">
            <a:xfrm>
              <a:off x="4636847" y="1082263"/>
              <a:ext cx="2520280" cy="474398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l-GR" altLang="zh-CN" sz="2000" dirty="0">
                  <a:latin typeface="微软雅黑"/>
                  <a:ea typeface="微软雅黑"/>
                  <a:cs typeface="微软雅黑"/>
                </a:rPr>
                <a:t>Δ 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&lt;0?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34663" y="1556661"/>
              <a:ext cx="698879" cy="549673"/>
              <a:chOff x="2411760" y="3617932"/>
              <a:chExt cx="698879" cy="996804"/>
            </a:xfrm>
          </p:grpSpPr>
          <p:sp>
            <p:nvSpPr>
              <p:cNvPr id="34" name="Text Box 63"/>
              <p:cNvSpPr txBox="1">
                <a:spLocks noChangeArrowheads="1"/>
              </p:cNvSpPr>
              <p:nvPr/>
            </p:nvSpPr>
            <p:spPr bwMode="auto">
              <a:xfrm>
                <a:off x="2411760" y="3717032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cxnSp>
            <p:nvCxnSpPr>
              <p:cNvPr id="35" name="直接箭头连接符 56"/>
              <p:cNvCxnSpPr>
                <a:stCxn id="29" idx="2"/>
                <a:endCxn id="36" idx="0"/>
              </p:cNvCxnSpPr>
              <p:nvPr/>
            </p:nvCxnSpPr>
            <p:spPr bwMode="auto">
              <a:xfrm flipH="1">
                <a:off x="2569266" y="3617932"/>
                <a:ext cx="4819" cy="996804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AutoShape 115"/>
            <p:cNvSpPr>
              <a:spLocks noChangeArrowheads="1"/>
            </p:cNvSpPr>
            <p:nvPr/>
          </p:nvSpPr>
          <p:spPr bwMode="auto">
            <a:xfrm>
              <a:off x="4632028" y="2106333"/>
              <a:ext cx="2520280" cy="474398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l-GR" altLang="zh-CN" sz="2000" dirty="0">
                  <a:latin typeface="微软雅黑"/>
                  <a:ea typeface="微软雅黑"/>
                  <a:cs typeface="微软雅黑"/>
                </a:rPr>
                <a:t>Δ </a:t>
              </a:r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==0?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40250" y="2580730"/>
              <a:ext cx="698879" cy="518324"/>
              <a:chOff x="2411760" y="3647153"/>
              <a:chExt cx="698879" cy="939955"/>
            </a:xfrm>
          </p:grpSpPr>
          <p:sp>
            <p:nvSpPr>
              <p:cNvPr id="38" name="Text Box 63"/>
              <p:cNvSpPr txBox="1">
                <a:spLocks noChangeArrowheads="1"/>
              </p:cNvSpPr>
              <p:nvPr/>
            </p:nvSpPr>
            <p:spPr bwMode="auto">
              <a:xfrm>
                <a:off x="2411760" y="3717032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cxnSp>
            <p:nvCxnSpPr>
              <p:cNvPr id="39" name="直接箭头连接符 56"/>
              <p:cNvCxnSpPr>
                <a:stCxn id="36" idx="2"/>
                <a:endCxn id="46" idx="1"/>
              </p:cNvCxnSpPr>
              <p:nvPr/>
            </p:nvCxnSpPr>
            <p:spPr bwMode="auto">
              <a:xfrm flipH="1">
                <a:off x="2563673" y="3647153"/>
                <a:ext cx="6" cy="939955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5" name="AutoShape 117"/>
            <p:cNvSpPr>
              <a:spLocks noChangeArrowheads="1"/>
            </p:cNvSpPr>
            <p:nvPr/>
          </p:nvSpPr>
          <p:spPr bwMode="auto">
            <a:xfrm>
              <a:off x="7418716" y="2138663"/>
              <a:ext cx="1334967" cy="417471"/>
            </a:xfrm>
            <a:prstGeom prst="flowChartInputOutpu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i="1" dirty="0">
                  <a:latin typeface="微软雅黑"/>
                  <a:ea typeface="微软雅黑"/>
                  <a:cs typeface="微软雅黑"/>
                </a:rPr>
                <a:t>-b/2a</a:t>
              </a:r>
              <a:endParaRPr lang="zh-CN" altLang="en-US" sz="2000" i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0" name="Text Box 63"/>
            <p:cNvSpPr txBox="1">
              <a:spLocks noChangeArrowheads="1"/>
            </p:cNvSpPr>
            <p:nvPr/>
          </p:nvSpPr>
          <p:spPr bwMode="auto">
            <a:xfrm>
              <a:off x="6813267" y="956064"/>
              <a:ext cx="698879" cy="279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81" name="Text Box 63"/>
            <p:cNvSpPr txBox="1">
              <a:spLocks noChangeArrowheads="1"/>
            </p:cNvSpPr>
            <p:nvPr/>
          </p:nvSpPr>
          <p:spPr bwMode="auto">
            <a:xfrm>
              <a:off x="6962620" y="1943182"/>
              <a:ext cx="698879" cy="279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cxnSp>
          <p:nvCxnSpPr>
            <p:cNvPr id="82" name="Straight Arrow Connector 81"/>
            <p:cNvCxnSpPr>
              <a:stCxn id="29" idx="3"/>
              <a:endCxn id="7" idx="2"/>
            </p:cNvCxnSpPr>
            <p:nvPr/>
          </p:nvCxnSpPr>
          <p:spPr bwMode="auto">
            <a:xfrm flipV="1">
              <a:off x="7157128" y="1318928"/>
              <a:ext cx="395085" cy="5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Arrow Connector 83"/>
            <p:cNvCxnSpPr>
              <a:stCxn id="36" idx="3"/>
              <a:endCxn id="45" idx="2"/>
            </p:cNvCxnSpPr>
            <p:nvPr/>
          </p:nvCxnSpPr>
          <p:spPr bwMode="auto">
            <a:xfrm>
              <a:off x="7152308" y="2343532"/>
              <a:ext cx="399904" cy="3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Elbow Connector 30"/>
            <p:cNvCxnSpPr>
              <a:stCxn id="9" idx="1"/>
            </p:cNvCxnSpPr>
            <p:nvPr/>
          </p:nvCxnSpPr>
          <p:spPr bwMode="auto">
            <a:xfrm rot="10800000" flipH="1" flipV="1">
              <a:off x="1014293" y="2626096"/>
              <a:ext cx="4834765" cy="1565834"/>
            </a:xfrm>
            <a:prstGeom prst="bentConnector3">
              <a:avLst>
                <a:gd name="adj1" fmla="val -472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Elbow Connector 55"/>
            <p:cNvCxnSpPr>
              <a:stCxn id="7" idx="5"/>
            </p:cNvCxnSpPr>
            <p:nvPr/>
          </p:nvCxnSpPr>
          <p:spPr bwMode="auto">
            <a:xfrm flipH="1">
              <a:off x="5909415" y="1318928"/>
              <a:ext cx="2710770" cy="2873004"/>
            </a:xfrm>
            <a:prstGeom prst="bentConnector4">
              <a:avLst>
                <a:gd name="adj1" fmla="val -12853"/>
                <a:gd name="adj2" fmla="val 9961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Elbow Connector 57"/>
            <p:cNvCxnSpPr>
              <a:stCxn id="24" idx="3"/>
              <a:endCxn id="29" idx="0"/>
            </p:cNvCxnSpPr>
            <p:nvPr/>
          </p:nvCxnSpPr>
          <p:spPr bwMode="auto">
            <a:xfrm flipV="1">
              <a:off x="3923929" y="1082263"/>
              <a:ext cx="1973059" cy="2354279"/>
            </a:xfrm>
            <a:prstGeom prst="bentConnector4">
              <a:avLst>
                <a:gd name="adj1" fmla="val 18066"/>
                <a:gd name="adj2" fmla="val 10728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Elbow Connector 72"/>
            <p:cNvCxnSpPr>
              <a:stCxn id="45" idx="5"/>
            </p:cNvCxnSpPr>
            <p:nvPr/>
          </p:nvCxnSpPr>
          <p:spPr bwMode="auto">
            <a:xfrm flipH="1">
              <a:off x="5909415" y="2347398"/>
              <a:ext cx="2710770" cy="1844532"/>
            </a:xfrm>
            <a:prstGeom prst="bentConnector3">
              <a:avLst>
                <a:gd name="adj1" fmla="val -13358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AutoShape 117"/>
            <p:cNvSpPr>
              <a:spLocks noChangeArrowheads="1"/>
            </p:cNvSpPr>
            <p:nvPr/>
          </p:nvSpPr>
          <p:spPr bwMode="auto">
            <a:xfrm>
              <a:off x="4277249" y="3099054"/>
              <a:ext cx="3229826" cy="634448"/>
            </a:xfrm>
            <a:prstGeom prst="flowChartInputOutpu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000" i="1" dirty="0">
                <a:latin typeface="微软雅黑"/>
                <a:ea typeface="微软雅黑"/>
                <a:cs typeface="微软雅黑"/>
              </a:endParaRPr>
            </a:p>
          </p:txBody>
        </p:sp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4444569"/>
                </p:ext>
              </p:extLst>
            </p:nvPr>
          </p:nvGraphicFramePr>
          <p:xfrm>
            <a:off x="4644009" y="3111810"/>
            <a:ext cx="2274663" cy="6345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0" name="Equation" r:id="rId3" imgW="1193800" imgH="444500" progId="Equation.3">
                    <p:embed/>
                  </p:oleObj>
                </mc:Choice>
                <mc:Fallback>
                  <p:oleObj name="Equation" r:id="rId3" imgW="11938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44009" y="3111810"/>
                          <a:ext cx="2274663" cy="6345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-3694"/>
            <a:ext cx="8229600" cy="1143000"/>
          </a:xfrm>
        </p:spPr>
        <p:txBody>
          <a:bodyPr/>
          <a:lstStyle/>
          <a:p>
            <a:r>
              <a:rPr lang="en-US" dirty="0"/>
              <a:t>示例：流程图</a:t>
            </a:r>
          </a:p>
        </p:txBody>
      </p:sp>
    </p:spTree>
    <p:extLst>
      <p:ext uri="{BB962C8B-B14F-4D97-AF65-F5344CB8AC3E}">
        <p14:creationId xmlns:p14="http://schemas.microsoft.com/office/powerpoint/2010/main" val="1666046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示例：源代码</a:t>
            </a:r>
          </a:p>
        </p:txBody>
      </p:sp>
      <p:pic>
        <p:nvPicPr>
          <p:cNvPr id="3" name="Picture 2" descr="Screen Shot 2014-10-04 at 11.58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8" y="1021282"/>
            <a:ext cx="5751295" cy="49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7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" y="2533650"/>
            <a:ext cx="8723313" cy="1123951"/>
          </a:xfrm>
        </p:spPr>
        <p:txBody>
          <a:bodyPr/>
          <a:lstStyle/>
          <a:p>
            <a:pPr algn="ctr"/>
            <a:r>
              <a:rPr lang="ko-KR" altLang="en-US" dirty="0">
                <a:latin typeface="微软雅黑"/>
                <a:ea typeface="微软雅黑"/>
                <a:cs typeface="微软雅黑"/>
              </a:rPr>
              <a:t>程序控制结构</a:t>
            </a:r>
            <a:r>
              <a:rPr lang="en-US" altLang="ko-KR" dirty="0">
                <a:latin typeface="微软雅黑"/>
                <a:ea typeface="微软雅黑"/>
                <a:cs typeface="微软雅黑"/>
              </a:rPr>
              <a:t>-</a:t>
            </a:r>
            <a:r>
              <a:rPr lang="en-US" altLang="en-US" dirty="0">
                <a:latin typeface="微软雅黑"/>
                <a:ea typeface="微软雅黑"/>
                <a:cs typeface="微软雅黑"/>
              </a:rPr>
              <a:t>循环</a:t>
            </a:r>
            <a:r>
              <a:rPr lang="ko-KR" altLang="en-US" dirty="0">
                <a:latin typeface="微软雅黑"/>
                <a:ea typeface="微软雅黑"/>
                <a:cs typeface="微软雅黑"/>
              </a:rPr>
              <a:t>结构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5060" y="6239054"/>
            <a:ext cx="38164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763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多次求解一元二次方程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5631160" cy="4953000"/>
          </a:xfrm>
        </p:spPr>
        <p:txBody>
          <a:bodyPr/>
          <a:lstStyle/>
          <a:p>
            <a:r>
              <a:rPr lang="en-US" altLang="zh-CN" sz="2400" b="0" dirty="0"/>
              <a:t>a=0, b=1, c=1</a:t>
            </a:r>
          </a:p>
          <a:p>
            <a:r>
              <a:rPr lang="en-US" altLang="zh-CN" sz="2400" b="0" dirty="0"/>
              <a:t>a=1, b=2, c=1</a:t>
            </a:r>
          </a:p>
          <a:p>
            <a:r>
              <a:rPr lang="en-US" altLang="zh-CN" sz="2400" b="0" dirty="0"/>
              <a:t>a=1, b=3, c=1</a:t>
            </a:r>
          </a:p>
          <a:p>
            <a:r>
              <a:rPr lang="en-US" altLang="zh-CN" sz="2400" b="0" dirty="0"/>
              <a:t>a=1, b=1, c=1</a:t>
            </a:r>
          </a:p>
          <a:p>
            <a:r>
              <a:rPr lang="en-US" altLang="zh-CN" sz="2400" b="0" dirty="0"/>
              <a:t>a=-1, b=-1, c=-1</a:t>
            </a:r>
          </a:p>
          <a:p>
            <a:endParaRPr lang="en-US" altLang="zh-CN" sz="2400" b="0" dirty="0"/>
          </a:p>
          <a:p>
            <a:r>
              <a:rPr lang="zh-CN" altLang="en-US" sz="2400" b="0" dirty="0"/>
              <a:t>程序可以</a:t>
            </a:r>
            <a:r>
              <a:rPr lang="zh-CN" altLang="en-US" sz="2400" b="0"/>
              <a:t>多次计算（</a:t>
            </a:r>
            <a:r>
              <a:rPr lang="zh-CN" altLang="en-US" sz="2400" b="0" dirty="0"/>
              <a:t>输入字符 </a:t>
            </a:r>
            <a:r>
              <a:rPr lang="en-US" altLang="zh-CN" sz="2400" b="0" dirty="0"/>
              <a:t>'q' </a:t>
            </a:r>
            <a:r>
              <a:rPr lang="zh-CN" altLang="en-US" sz="2400" b="0" dirty="0"/>
              <a:t>退出程序，输入其它字符则继续执行）。</a:t>
            </a:r>
            <a:endParaRPr lang="en-US" altLang="zh-CN" sz="2400" b="0" dirty="0"/>
          </a:p>
          <a:p>
            <a:endParaRPr lang="en-US" altLang="zh-CN" sz="2400" b="0" dirty="0"/>
          </a:p>
          <a:p>
            <a:endParaRPr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62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r>
              <a:rPr lang="en-US" altLang="zh-CN" dirty="0"/>
              <a:t>-Python</a:t>
            </a:r>
            <a:r>
              <a:rPr lang="zh-CN" altLang="en-US" dirty="0"/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B7CCA-4A11-944F-9E59-5D14C3EC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3" y="1268760"/>
            <a:ext cx="9144000" cy="495071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D8E82A2-F955-4F47-8A43-84C83C28DFF0}"/>
              </a:ext>
            </a:extLst>
          </p:cNvPr>
          <p:cNvSpPr/>
          <p:nvPr/>
        </p:nvSpPr>
        <p:spPr>
          <a:xfrm>
            <a:off x="2267744" y="2060848"/>
            <a:ext cx="2016224" cy="4766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5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5455" y="1071023"/>
            <a:ext cx="6130284" cy="4953000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while</a:t>
            </a:r>
            <a:r>
              <a:rPr lang="en-US" altLang="zh-CN" sz="2400" dirty="0">
                <a:latin typeface="Arial" charset="0"/>
              </a:rPr>
              <a:t> </a:t>
            </a:r>
            <a:r>
              <a:rPr lang="zh-CN" altLang="en-US" sz="2400" dirty="0">
                <a:latin typeface="Arial" charset="0"/>
              </a:rPr>
              <a:t>循环结构</a:t>
            </a:r>
            <a:endParaRPr lang="zh-CN" altLang="en-US" sz="2400" dirty="0"/>
          </a:p>
          <a:p>
            <a:endParaRPr lang="zh-CN" altLang="en-US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289089" y="1854987"/>
            <a:ext cx="2820940" cy="2805327"/>
            <a:chOff x="299538" y="3102316"/>
            <a:chExt cx="3892165" cy="2805326"/>
          </a:xfrm>
        </p:grpSpPr>
        <p:sp>
          <p:nvSpPr>
            <p:cNvPr id="48" name="AutoShape 115"/>
            <p:cNvSpPr>
              <a:spLocks noChangeArrowheads="1"/>
            </p:cNvSpPr>
            <p:nvPr/>
          </p:nvSpPr>
          <p:spPr bwMode="auto">
            <a:xfrm>
              <a:off x="1278334" y="3441302"/>
              <a:ext cx="2913369" cy="945839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条件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49" name="直接箭头连接符 56"/>
            <p:cNvCxnSpPr>
              <a:endCxn id="48" idx="0"/>
            </p:cNvCxnSpPr>
            <p:nvPr/>
          </p:nvCxnSpPr>
          <p:spPr bwMode="auto">
            <a:xfrm>
              <a:off x="2735018" y="3102316"/>
              <a:ext cx="1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箭头连接符 56"/>
            <p:cNvCxnSpPr/>
            <p:nvPr/>
          </p:nvCxnSpPr>
          <p:spPr bwMode="auto">
            <a:xfrm>
              <a:off x="2677164" y="5419102"/>
              <a:ext cx="0" cy="4885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Connector 50"/>
            <p:cNvCxnSpPr>
              <a:stCxn id="48" idx="1"/>
            </p:cNvCxnSpPr>
            <p:nvPr/>
          </p:nvCxnSpPr>
          <p:spPr bwMode="auto">
            <a:xfrm flipH="1">
              <a:off x="299538" y="3914222"/>
              <a:ext cx="978796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300967" y="3911786"/>
              <a:ext cx="0" cy="176613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299538" y="5663372"/>
              <a:ext cx="2377626" cy="1685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Text Box 63"/>
            <p:cNvSpPr txBox="1">
              <a:spLocks noChangeArrowheads="1"/>
            </p:cNvSpPr>
            <p:nvPr/>
          </p:nvSpPr>
          <p:spPr bwMode="auto">
            <a:xfrm>
              <a:off x="714338" y="3914222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微软雅黑"/>
                  <a:ea typeface="微软雅黑"/>
                  <a:cs typeface="微软雅黑"/>
                </a:rPr>
                <a:t>F</a:t>
              </a:r>
            </a:p>
          </p:txBody>
        </p:sp>
        <p:sp>
          <p:nvSpPr>
            <p:cNvPr id="55" name="Text Box 63"/>
            <p:cNvSpPr txBox="1">
              <a:spLocks noChangeArrowheads="1"/>
            </p:cNvSpPr>
            <p:nvPr/>
          </p:nvSpPr>
          <p:spPr bwMode="auto">
            <a:xfrm>
              <a:off x="2718047" y="4274188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56" name="Rectangle 110"/>
            <p:cNvSpPr>
              <a:spLocks noChangeArrowheads="1"/>
            </p:cNvSpPr>
            <p:nvPr/>
          </p:nvSpPr>
          <p:spPr bwMode="auto">
            <a:xfrm>
              <a:off x="1413217" y="4731828"/>
              <a:ext cx="2481692" cy="6872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缩进语句块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57" name="直接箭头连接符 56"/>
            <p:cNvCxnSpPr/>
            <p:nvPr/>
          </p:nvCxnSpPr>
          <p:spPr bwMode="auto">
            <a:xfrm>
              <a:off x="2724277" y="4406490"/>
              <a:ext cx="0" cy="33898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Group 99"/>
          <p:cNvGrpSpPr/>
          <p:nvPr/>
        </p:nvGrpSpPr>
        <p:grpSpPr>
          <a:xfrm>
            <a:off x="5718738" y="1748865"/>
            <a:ext cx="2581240" cy="3312368"/>
            <a:chOff x="5547063" y="2132856"/>
            <a:chExt cx="3561441" cy="3312368"/>
          </a:xfrm>
        </p:grpSpPr>
        <p:sp>
          <p:nvSpPr>
            <p:cNvPr id="59" name="AutoShape 115"/>
            <p:cNvSpPr>
              <a:spLocks noChangeArrowheads="1"/>
            </p:cNvSpPr>
            <p:nvPr/>
          </p:nvSpPr>
          <p:spPr bwMode="auto">
            <a:xfrm>
              <a:off x="5547063" y="2618844"/>
              <a:ext cx="2913369" cy="945839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条件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60" name="直接箭头连接符 56"/>
            <p:cNvCxnSpPr>
              <a:endCxn id="59" idx="0"/>
            </p:cNvCxnSpPr>
            <p:nvPr/>
          </p:nvCxnSpPr>
          <p:spPr bwMode="auto">
            <a:xfrm flipH="1">
              <a:off x="7003748" y="2132856"/>
              <a:ext cx="4" cy="48598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8409625" y="2492896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微软雅黑"/>
                  <a:ea typeface="微软雅黑"/>
                  <a:cs typeface="微软雅黑"/>
                </a:rPr>
                <a:t>F</a:t>
              </a:r>
            </a:p>
          </p:txBody>
        </p:sp>
        <p:sp>
          <p:nvSpPr>
            <p:cNvPr id="66" name="Text Box 63"/>
            <p:cNvSpPr txBox="1">
              <a:spLocks noChangeArrowheads="1"/>
            </p:cNvSpPr>
            <p:nvPr/>
          </p:nvSpPr>
          <p:spPr bwMode="auto">
            <a:xfrm>
              <a:off x="7886206" y="3429000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auto">
            <a:xfrm>
              <a:off x="5753954" y="3909370"/>
              <a:ext cx="2481692" cy="6872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缩进语句块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68" name="直接箭头连接符 56"/>
            <p:cNvCxnSpPr>
              <a:stCxn id="59" idx="2"/>
              <a:endCxn id="67" idx="0"/>
            </p:cNvCxnSpPr>
            <p:nvPr/>
          </p:nvCxnSpPr>
          <p:spPr bwMode="auto">
            <a:xfrm flipH="1">
              <a:off x="6994800" y="3564683"/>
              <a:ext cx="8948" cy="34468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Elbow Connector 36"/>
            <p:cNvCxnSpPr>
              <a:stCxn id="67" idx="2"/>
            </p:cNvCxnSpPr>
            <p:nvPr/>
          </p:nvCxnSpPr>
          <p:spPr bwMode="auto">
            <a:xfrm rot="5400000" flipH="1">
              <a:off x="5860994" y="3462839"/>
              <a:ext cx="2237601" cy="30011"/>
            </a:xfrm>
            <a:prstGeom prst="bentConnector5">
              <a:avLst>
                <a:gd name="adj1" fmla="val -10216"/>
                <a:gd name="adj2" fmla="val 5401673"/>
                <a:gd name="adj3" fmla="val 99247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Elbow Connector 84"/>
            <p:cNvCxnSpPr>
              <a:stCxn id="59" idx="3"/>
            </p:cNvCxnSpPr>
            <p:nvPr/>
          </p:nvCxnSpPr>
          <p:spPr bwMode="auto">
            <a:xfrm flipH="1">
              <a:off x="6922791" y="3091764"/>
              <a:ext cx="1537641" cy="2353460"/>
            </a:xfrm>
            <a:prstGeom prst="bentConnector4">
              <a:avLst>
                <a:gd name="adj1" fmla="val -27195"/>
                <a:gd name="adj2" fmla="val 83407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1" name="Content Placeholder 2"/>
          <p:cNvSpPr txBox="1">
            <a:spLocks/>
          </p:cNvSpPr>
          <p:nvPr/>
        </p:nvSpPr>
        <p:spPr>
          <a:xfrm>
            <a:off x="5388413" y="5272901"/>
            <a:ext cx="2772184" cy="174925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while </a:t>
            </a:r>
            <a:r>
              <a:rPr lang="zh-CN" altLang="en-US" sz="20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循环继续条件</a:t>
            </a:r>
            <a:r>
              <a:rPr lang="en-US" altLang="zh-CN" sz="20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b="0" dirty="0"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000" b="0" dirty="0">
                <a:latin typeface="微软雅黑"/>
                <a:ea typeface="微软雅黑"/>
                <a:cs typeface="微软雅黑"/>
              </a:rPr>
              <a:t>缩进语句块（循环体）</a:t>
            </a:r>
            <a:endParaRPr lang="en-US" altLang="zh-CN" sz="2000" b="0" dirty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en-US" sz="2000" b="0" dirty="0">
                <a:latin typeface="微软雅黑"/>
                <a:ea typeface="微软雅黑"/>
                <a:cs typeface="微软雅黑"/>
              </a:rPr>
              <a:t>其余语句</a:t>
            </a:r>
            <a:endParaRPr lang="zh-CN" altLang="en-US" sz="2000" b="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04E4CE-C477-A147-B331-65685381BDB4}"/>
              </a:ext>
            </a:extLst>
          </p:cNvPr>
          <p:cNvSpPr txBox="1">
            <a:spLocks/>
          </p:cNvSpPr>
          <p:nvPr/>
        </p:nvSpPr>
        <p:spPr>
          <a:xfrm>
            <a:off x="655869" y="5268074"/>
            <a:ext cx="2772184" cy="174925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if </a:t>
            </a:r>
            <a:r>
              <a:rPr lang="zh-CN" altLang="en-US" sz="20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条件</a:t>
            </a:r>
            <a:r>
              <a:rPr lang="en-US" altLang="zh-CN" sz="2000" b="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: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b="0" dirty="0">
                <a:latin typeface="微软雅黑"/>
                <a:ea typeface="微软雅黑"/>
                <a:cs typeface="微软雅黑"/>
              </a:rPr>
              <a:t>    </a:t>
            </a:r>
            <a:r>
              <a:rPr lang="zh-CN" altLang="en-US" sz="2000" b="0" dirty="0">
                <a:latin typeface="微软雅黑"/>
                <a:ea typeface="微软雅黑"/>
                <a:cs typeface="微软雅黑"/>
              </a:rPr>
              <a:t>缩进语句块</a:t>
            </a:r>
            <a:endParaRPr lang="en-US" altLang="zh-CN" sz="2000" b="0" dirty="0">
              <a:latin typeface="微软雅黑"/>
              <a:ea typeface="微软雅黑"/>
              <a:cs typeface="微软雅黑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en-US" sz="2000" b="0" dirty="0" err="1">
                <a:latin typeface="微软雅黑"/>
                <a:ea typeface="微软雅黑"/>
                <a:cs typeface="微软雅黑"/>
              </a:rPr>
              <a:t>其余语句</a:t>
            </a:r>
            <a:endParaRPr lang="zh-CN" altLang="en-US" sz="2000" b="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708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2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while</a:t>
            </a:r>
            <a:r>
              <a:rPr lang="en-US" altLang="zh-CN" dirty="0"/>
              <a:t> </a:t>
            </a:r>
            <a:r>
              <a:rPr lang="zh-CN" altLang="en-US" dirty="0"/>
              <a:t>循环结构的分析策略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143000"/>
            <a:ext cx="4152900" cy="4953000"/>
          </a:xfrm>
        </p:spPr>
        <p:txBody>
          <a:bodyPr/>
          <a:lstStyle/>
          <a:p>
            <a:r>
              <a:rPr lang="zh-TW" altLang="en-US" sz="2400" b="0" dirty="0"/>
              <a:t>循环体外设定循环可执行的初始条件</a:t>
            </a:r>
          </a:p>
          <a:p>
            <a:r>
              <a:rPr lang="zh-TW" altLang="en-US" sz="2400" b="0" dirty="0"/>
              <a:t>书写需重复执行的代码（循环体）</a:t>
            </a:r>
          </a:p>
          <a:p>
            <a:r>
              <a:rPr lang="zh-TW" altLang="en-US" sz="2400" b="0" dirty="0"/>
              <a:t>设定循环条件并在循环体内设定条件改变语句</a:t>
            </a:r>
          </a:p>
          <a:p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 b="0" dirty="0"/>
              <a:t>打印字符串 </a:t>
            </a:r>
            <a:r>
              <a:rPr lang="en-US" altLang="zh-CN" sz="2400" b="0" dirty="0"/>
              <a:t>5</a:t>
            </a:r>
            <a:r>
              <a:rPr lang="zh-CN" altLang="en-US" sz="2400" b="0" dirty="0"/>
              <a:t> 次</a:t>
            </a:r>
            <a:endParaRPr lang="en-US" sz="2400" b="0" dirty="0"/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4" y="1988842"/>
            <a:ext cx="4594573" cy="1656183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 bwMode="auto">
          <a:xfrm>
            <a:off x="3851920" y="1700808"/>
            <a:ext cx="1080120" cy="43204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urved Connector 8"/>
          <p:cNvCxnSpPr/>
          <p:nvPr/>
        </p:nvCxnSpPr>
        <p:spPr bwMode="auto">
          <a:xfrm flipV="1">
            <a:off x="3995936" y="3284984"/>
            <a:ext cx="1368152" cy="3600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urved Connector 12"/>
          <p:cNvCxnSpPr/>
          <p:nvPr/>
        </p:nvCxnSpPr>
        <p:spPr bwMode="auto">
          <a:xfrm>
            <a:off x="3635896" y="2564905"/>
            <a:ext cx="1761282" cy="3960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591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088740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生成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变量，值为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0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177281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347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440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13285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打印字符串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85293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49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49289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count 值加 1，结果为 1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21297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2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75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13285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打印字符串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85293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514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49289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count 值加 1，结果为 2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21297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95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7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Hello World!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61F01-DA24-DD4E-A4CB-53BEB89645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8456"/>
            <a:ext cx="9144000" cy="4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9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13285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打印字符串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85293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49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49289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count 值加 1，结果为 3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21297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39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40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13285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打印字符串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85293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09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49289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count 值加 1，结果为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4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21297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91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69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13285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打印字符串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85293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6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49289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count 值加 1，结果为 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21297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455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1772816"/>
            <a:ext cx="2825518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count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值为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，不小于 </a:t>
            </a: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5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2492896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87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循环执行过程</a:t>
            </a:r>
          </a:p>
        </p:txBody>
      </p:sp>
      <p:pic>
        <p:nvPicPr>
          <p:cNvPr id="5" name="Picture 4" descr="Screen Shot 2014-10-04 at 3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65" y="1844826"/>
            <a:ext cx="5765815" cy="20783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302786" y="2924944"/>
            <a:ext cx="3301662" cy="504056"/>
          </a:xfrm>
          <a:prstGeom prst="wedgeRoundRectCallout">
            <a:avLst>
              <a:gd name="adj1" fmla="val -114395"/>
              <a:gd name="adj2" fmla="val 8678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继续执行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while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 后面的语句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27584" y="3645024"/>
            <a:ext cx="6264696" cy="43204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8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</a:t>
            </a:r>
            <a:r>
              <a:rPr lang="en-US" altLang="zh-CN" dirty="0"/>
              <a:t>-Debug</a:t>
            </a:r>
            <a:r>
              <a:rPr lang="zh-CN" altLang="en-US" dirty="0"/>
              <a:t>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AC6F5E-9ADF-2440-8D5E-DD52D76CED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700807"/>
            <a:ext cx="7416824" cy="463551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A37329F-05DC-964A-930A-1395658895BF}"/>
              </a:ext>
            </a:extLst>
          </p:cNvPr>
          <p:cNvSpPr/>
          <p:nvPr/>
        </p:nvSpPr>
        <p:spPr>
          <a:xfrm>
            <a:off x="5652120" y="1700807"/>
            <a:ext cx="1348938" cy="11967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05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循环示例：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… + 10</a:t>
            </a:r>
            <a:endParaRPr lang="zh-CN" altLang="en-US" dirty="0"/>
          </a:p>
        </p:txBody>
      </p:sp>
      <p:pic>
        <p:nvPicPr>
          <p:cNvPr id="3" name="Picture 2" descr="Screen Shot 2014-10-04 at 3.47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477" y="1164954"/>
            <a:ext cx="2974901" cy="2624087"/>
          </a:xfrm>
          <a:prstGeom prst="rect">
            <a:avLst/>
          </a:prstGeom>
        </p:spPr>
      </p:pic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835547" y="4590329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>
                <a:latin typeface="微软雅黑"/>
                <a:ea typeface="微软雅黑"/>
                <a:cs typeface="微软雅黑"/>
              </a:rPr>
              <a:t>F</a:t>
            </a:r>
            <a:endParaRPr lang="zh-CN" altLang="en-US" sz="2000" b="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2372631" y="4392985"/>
            <a:ext cx="332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b="0" dirty="0">
                <a:latin typeface="微软雅黑"/>
                <a:ea typeface="微软雅黑"/>
                <a:cs typeface="微软雅黑"/>
              </a:rPr>
              <a:t>T</a:t>
            </a:r>
            <a:endParaRPr lang="zh-CN" altLang="en-US" sz="2000" b="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AutoShape 87"/>
          <p:cNvSpPr>
            <a:spLocks noChangeArrowheads="1"/>
          </p:cNvSpPr>
          <p:nvPr/>
        </p:nvSpPr>
        <p:spPr bwMode="auto">
          <a:xfrm>
            <a:off x="835546" y="1334146"/>
            <a:ext cx="992188" cy="373063"/>
          </a:xfrm>
          <a:prstGeom prst="flowChartTerminator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>
                <a:latin typeface="微软雅黑"/>
                <a:ea typeface="微软雅黑"/>
                <a:cs typeface="微软雅黑"/>
              </a:rPr>
              <a:t>开始</a:t>
            </a:r>
            <a:endParaRPr lang="zh-CN" altLang="zh-CN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Rectangle 110"/>
          <p:cNvSpPr>
            <a:spLocks noChangeArrowheads="1"/>
          </p:cNvSpPr>
          <p:nvPr/>
        </p:nvSpPr>
        <p:spPr bwMode="auto">
          <a:xfrm>
            <a:off x="835915" y="2075011"/>
            <a:ext cx="980733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835548" y="2810199"/>
            <a:ext cx="980733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AutoShape 115"/>
          <p:cNvSpPr>
            <a:spLocks noChangeArrowheads="1"/>
          </p:cNvSpPr>
          <p:nvPr/>
        </p:nvSpPr>
        <p:spPr bwMode="auto">
          <a:xfrm>
            <a:off x="414586" y="3998442"/>
            <a:ext cx="1834750" cy="723500"/>
          </a:xfrm>
          <a:prstGeom prst="flowChartDecision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AutoShape 117"/>
          <p:cNvSpPr>
            <a:spLocks noChangeArrowheads="1"/>
          </p:cNvSpPr>
          <p:nvPr/>
        </p:nvSpPr>
        <p:spPr bwMode="auto">
          <a:xfrm>
            <a:off x="543074" y="5006231"/>
            <a:ext cx="1576462" cy="360363"/>
          </a:xfrm>
          <a:prstGeom prst="flowChartInputOutpu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微软雅黑"/>
                <a:ea typeface="微软雅黑"/>
                <a:cs typeface="微软雅黑"/>
              </a:rPr>
              <a:t>输出</a:t>
            </a:r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auto">
          <a:xfrm>
            <a:off x="835867" y="5641603"/>
            <a:ext cx="992188" cy="373063"/>
          </a:xfrm>
          <a:prstGeom prst="flowChartTerminator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>
                <a:latin typeface="微软雅黑"/>
                <a:ea typeface="微软雅黑"/>
                <a:cs typeface="微软雅黑"/>
              </a:rPr>
              <a:t>结束</a:t>
            </a:r>
            <a:endParaRPr lang="zh-CN" altLang="zh-CN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2934072" y="4144291"/>
            <a:ext cx="1637928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3262671" y="3404319"/>
            <a:ext cx="980733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7" name="直接箭头连接符 30"/>
          <p:cNvCxnSpPr>
            <a:stCxn id="9" idx="2"/>
            <a:endCxn id="10" idx="0"/>
          </p:cNvCxnSpPr>
          <p:nvPr/>
        </p:nvCxnSpPr>
        <p:spPr bwMode="auto">
          <a:xfrm flipH="1">
            <a:off x="1326280" y="1707208"/>
            <a:ext cx="5360" cy="3678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32"/>
          <p:cNvCxnSpPr>
            <a:stCxn id="10" idx="2"/>
            <a:endCxn id="11" idx="0"/>
          </p:cNvCxnSpPr>
          <p:nvPr/>
        </p:nvCxnSpPr>
        <p:spPr bwMode="auto">
          <a:xfrm flipH="1">
            <a:off x="1325915" y="2506812"/>
            <a:ext cx="367" cy="3033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34"/>
          <p:cNvCxnSpPr/>
          <p:nvPr/>
        </p:nvCxnSpPr>
        <p:spPr bwMode="auto">
          <a:xfrm>
            <a:off x="1306863" y="3241999"/>
            <a:ext cx="6048" cy="7564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36"/>
          <p:cNvCxnSpPr>
            <a:stCxn id="12" idx="2"/>
            <a:endCxn id="13" idx="1"/>
          </p:cNvCxnSpPr>
          <p:nvPr/>
        </p:nvCxnSpPr>
        <p:spPr bwMode="auto">
          <a:xfrm flipH="1">
            <a:off x="1331305" y="4721941"/>
            <a:ext cx="656" cy="28429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46"/>
          <p:cNvCxnSpPr>
            <a:stCxn id="13" idx="4"/>
            <a:endCxn id="14" idx="0"/>
          </p:cNvCxnSpPr>
          <p:nvPr/>
        </p:nvCxnSpPr>
        <p:spPr bwMode="auto">
          <a:xfrm>
            <a:off x="1331305" y="5366594"/>
            <a:ext cx="656" cy="2750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49"/>
          <p:cNvCxnSpPr>
            <a:stCxn id="12" idx="3"/>
            <a:endCxn id="15" idx="1"/>
          </p:cNvCxnSpPr>
          <p:nvPr/>
        </p:nvCxnSpPr>
        <p:spPr bwMode="auto">
          <a:xfrm>
            <a:off x="2249336" y="4360191"/>
            <a:ext cx="6847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54"/>
          <p:cNvCxnSpPr>
            <a:stCxn id="15" idx="0"/>
            <a:endCxn id="16" idx="2"/>
          </p:cNvCxnSpPr>
          <p:nvPr/>
        </p:nvCxnSpPr>
        <p:spPr bwMode="auto">
          <a:xfrm flipV="1">
            <a:off x="3753036" y="3836119"/>
            <a:ext cx="0" cy="3081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56"/>
          <p:cNvCxnSpPr>
            <a:stCxn id="16" idx="1"/>
          </p:cNvCxnSpPr>
          <p:nvPr/>
        </p:nvCxnSpPr>
        <p:spPr bwMode="auto">
          <a:xfrm flipH="1">
            <a:off x="1312911" y="3620219"/>
            <a:ext cx="194975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971600" y="212356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微软雅黑"/>
                <a:ea typeface="微软雅黑"/>
                <a:cs typeface="微软雅黑"/>
              </a:rPr>
              <a:t>i</a:t>
            </a:r>
            <a:r>
              <a:rPr lang="en-US" dirty="0">
                <a:latin typeface="微软雅黑"/>
                <a:ea typeface="微软雅黑"/>
                <a:cs typeface="微软雅黑"/>
              </a:rPr>
              <a:t> =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1600" y="28247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微软雅黑"/>
                <a:ea typeface="微软雅黑"/>
                <a:cs typeface="微软雅黑"/>
              </a:rPr>
              <a:t>s = 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7584" y="414908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微软雅黑"/>
                <a:ea typeface="微软雅黑"/>
                <a:cs typeface="微软雅黑"/>
              </a:rPr>
              <a:t>i</a:t>
            </a:r>
            <a:r>
              <a:rPr lang="en-US" dirty="0">
                <a:latin typeface="微软雅黑"/>
                <a:ea typeface="微软雅黑"/>
                <a:cs typeface="微软雅黑"/>
              </a:rPr>
              <a:t> &lt;= 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80554" y="414908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微软雅黑"/>
                <a:ea typeface="微软雅黑"/>
                <a:cs typeface="微软雅黑"/>
              </a:rPr>
              <a:t>s = s + </a:t>
            </a:r>
            <a:r>
              <a:rPr lang="en-US" dirty="0" err="1">
                <a:latin typeface="微软雅黑"/>
                <a:ea typeface="微软雅黑"/>
                <a:cs typeface="微软雅黑"/>
              </a:rPr>
              <a:t>i</a:t>
            </a:r>
            <a:endParaRPr 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0554" y="3404319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微软雅黑"/>
                <a:ea typeface="微软雅黑"/>
                <a:cs typeface="微软雅黑"/>
              </a:rPr>
              <a:t>i</a:t>
            </a:r>
            <a:r>
              <a:rPr lang="en-US" dirty="0">
                <a:latin typeface="微软雅黑"/>
                <a:ea typeface="微软雅黑"/>
                <a:cs typeface="微软雅黑"/>
              </a:rPr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38431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27" grpId="0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05523" y="904121"/>
            <a:ext cx="3774618" cy="5904656"/>
            <a:chOff x="4757822" y="104084"/>
            <a:chExt cx="3774618" cy="6637284"/>
          </a:xfrm>
        </p:grpSpPr>
        <p:grpSp>
          <p:nvGrpSpPr>
            <p:cNvPr id="51" name="Group 50"/>
            <p:cNvGrpSpPr/>
            <p:nvPr/>
          </p:nvGrpSpPr>
          <p:grpSpPr>
            <a:xfrm>
              <a:off x="4757822" y="104084"/>
              <a:ext cx="3411123" cy="6637284"/>
              <a:chOff x="991153" y="301517"/>
              <a:chExt cx="3411123" cy="6637284"/>
            </a:xfrm>
          </p:grpSpPr>
          <p:sp>
            <p:nvSpPr>
              <p:cNvPr id="53" name="AutoShape 87"/>
              <p:cNvSpPr>
                <a:spLocks noChangeArrowheads="1"/>
              </p:cNvSpPr>
              <p:nvPr/>
            </p:nvSpPr>
            <p:spPr bwMode="auto">
              <a:xfrm>
                <a:off x="2059115" y="301517"/>
                <a:ext cx="1537902" cy="632731"/>
              </a:xfrm>
              <a:prstGeom prst="flowChartTerminator">
                <a:avLst/>
              </a:prstGeom>
              <a:solidFill>
                <a:srgbClr val="00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开始</a:t>
                </a:r>
                <a:endParaRPr lang="zh-CN" altLang="zh-CN" sz="2000" dirty="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4" name="AutoShape 117"/>
              <p:cNvSpPr>
                <a:spLocks noChangeArrowheads="1"/>
              </p:cNvSpPr>
              <p:nvPr/>
            </p:nvSpPr>
            <p:spPr bwMode="auto">
              <a:xfrm>
                <a:off x="1822771" y="1208811"/>
                <a:ext cx="2061766" cy="739905"/>
              </a:xfrm>
              <a:prstGeom prst="flowChartInputOutpu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dirty="0" err="1">
                    <a:latin typeface="微软雅黑"/>
                    <a:ea typeface="微软雅黑"/>
                    <a:cs typeface="微软雅黑"/>
                  </a:rPr>
                  <a:t>ch</a:t>
                </a:r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=</a:t>
                </a:r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 </a:t>
                </a:r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''</a:t>
                </a:r>
                <a:endParaRPr lang="zh-CN" altLang="en-US" sz="2000" dirty="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5" name="AutoShape 87"/>
              <p:cNvSpPr>
                <a:spLocks noChangeArrowheads="1"/>
              </p:cNvSpPr>
              <p:nvPr/>
            </p:nvSpPr>
            <p:spPr bwMode="auto">
              <a:xfrm>
                <a:off x="2302435" y="6223536"/>
                <a:ext cx="1418717" cy="715265"/>
              </a:xfrm>
              <a:prstGeom prst="flowChartTerminator">
                <a:avLst/>
              </a:prstGeom>
              <a:solidFill>
                <a:srgbClr val="00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lang="zh-CN" altLang="en-US" sz="2000" dirty="0">
                    <a:latin typeface="微软雅黑"/>
                    <a:ea typeface="微软雅黑"/>
                    <a:cs typeface="微软雅黑"/>
                  </a:rPr>
                  <a:t>结束</a:t>
                </a:r>
                <a:endParaRPr lang="zh-CN" altLang="zh-CN" sz="2000" dirty="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56" name="AutoShape 115"/>
              <p:cNvSpPr>
                <a:spLocks noChangeArrowheads="1"/>
              </p:cNvSpPr>
              <p:nvPr/>
            </p:nvSpPr>
            <p:spPr bwMode="auto">
              <a:xfrm>
                <a:off x="1387576" y="2269323"/>
                <a:ext cx="3014700" cy="860297"/>
              </a:xfrm>
              <a:prstGeom prst="flowChartDecision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dirty="0" err="1">
                    <a:latin typeface="微软雅黑"/>
                    <a:ea typeface="微软雅黑"/>
                    <a:cs typeface="微软雅黑"/>
                  </a:rPr>
                  <a:t>ch</a:t>
                </a:r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=='q'?</a:t>
                </a:r>
              </a:p>
            </p:txBody>
          </p:sp>
          <p:cxnSp>
            <p:nvCxnSpPr>
              <p:cNvPr id="57" name="直接箭头连接符 56"/>
              <p:cNvCxnSpPr>
                <a:endCxn id="56" idx="0"/>
              </p:cNvCxnSpPr>
              <p:nvPr/>
            </p:nvCxnSpPr>
            <p:spPr bwMode="auto">
              <a:xfrm>
                <a:off x="2894926" y="1930337"/>
                <a:ext cx="0" cy="338986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直接箭头连接符 56"/>
              <p:cNvCxnSpPr>
                <a:stCxn id="62" idx="2"/>
              </p:cNvCxnSpPr>
              <p:nvPr/>
            </p:nvCxnSpPr>
            <p:spPr bwMode="auto">
              <a:xfrm flipH="1">
                <a:off x="2903598" y="4186112"/>
                <a:ext cx="749" cy="517795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Straight Connector 58"/>
              <p:cNvCxnSpPr>
                <a:stCxn id="56" idx="1"/>
              </p:cNvCxnSpPr>
              <p:nvPr/>
            </p:nvCxnSpPr>
            <p:spPr bwMode="auto">
              <a:xfrm flipH="1" flipV="1">
                <a:off x="1072162" y="2699471"/>
                <a:ext cx="315414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1072162" y="2696318"/>
                <a:ext cx="0" cy="314873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1" name="Text Box 63"/>
              <p:cNvSpPr txBox="1">
                <a:spLocks noChangeArrowheads="1"/>
              </p:cNvSpPr>
              <p:nvPr/>
            </p:nvSpPr>
            <p:spPr bwMode="auto">
              <a:xfrm>
                <a:off x="991153" y="2166192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T</a:t>
                </a:r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/>
            </p:nvSpPr>
            <p:spPr bwMode="auto">
              <a:xfrm>
                <a:off x="1501737" y="3590361"/>
                <a:ext cx="2805220" cy="59575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… …</a:t>
                </a:r>
                <a:endParaRPr lang="zh-CN" altLang="en-US" sz="2000" dirty="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4" name="Text Box 63"/>
              <p:cNvSpPr txBox="1">
                <a:spLocks noChangeArrowheads="1"/>
              </p:cNvSpPr>
              <p:nvPr/>
            </p:nvSpPr>
            <p:spPr bwMode="auto">
              <a:xfrm>
                <a:off x="3011794" y="3018762"/>
                <a:ext cx="698879" cy="506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tIns="72000" rIns="18000" bIns="10800" anchor="ctr" anchorCtr="1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en-US" altLang="zh-CN" sz="2000" dirty="0">
                    <a:latin typeface="微软雅黑"/>
                    <a:ea typeface="微软雅黑"/>
                    <a:cs typeface="微软雅黑"/>
                  </a:rPr>
                  <a:t>F</a:t>
                </a:r>
              </a:p>
            </p:txBody>
          </p:sp>
          <p:cxnSp>
            <p:nvCxnSpPr>
              <p:cNvPr id="66" name="直接箭头连接符 56"/>
              <p:cNvCxnSpPr>
                <a:stCxn id="56" idx="2"/>
              </p:cNvCxnSpPr>
              <p:nvPr/>
            </p:nvCxnSpPr>
            <p:spPr bwMode="auto">
              <a:xfrm>
                <a:off x="2894926" y="3129620"/>
                <a:ext cx="9421" cy="46939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0" name="AutoShape 117"/>
            <p:cNvSpPr>
              <a:spLocks noChangeArrowheads="1"/>
            </p:cNvSpPr>
            <p:nvPr/>
          </p:nvSpPr>
          <p:spPr bwMode="auto">
            <a:xfrm>
              <a:off x="5640133" y="4487022"/>
              <a:ext cx="2061766" cy="739905"/>
            </a:xfrm>
            <a:prstGeom prst="flowChartInputOutpu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输入</a:t>
              </a:r>
              <a:r>
                <a:rPr lang="en-US" altLang="zh-CN" sz="2000" dirty="0" err="1">
                  <a:latin typeface="微软雅黑"/>
                  <a:ea typeface="微软雅黑"/>
                  <a:cs typeface="微软雅黑"/>
                </a:rPr>
                <a:t>ch</a:t>
              </a:r>
              <a:endParaRPr lang="zh-CN" altLang="en-US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71" name="直接箭头连接符 56"/>
            <p:cNvCxnSpPr>
              <a:endCxn id="55" idx="0"/>
            </p:cNvCxnSpPr>
            <p:nvPr/>
          </p:nvCxnSpPr>
          <p:spPr bwMode="auto">
            <a:xfrm flipH="1">
              <a:off x="6778463" y="5647623"/>
              <a:ext cx="9683" cy="37848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箭头连接符 56"/>
            <p:cNvCxnSpPr>
              <a:endCxn id="54" idx="1"/>
            </p:cNvCxnSpPr>
            <p:nvPr/>
          </p:nvCxnSpPr>
          <p:spPr bwMode="auto">
            <a:xfrm>
              <a:off x="6620323" y="685012"/>
              <a:ext cx="0" cy="32636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 bwMode="auto">
            <a:xfrm flipH="1">
              <a:off x="4839254" y="5647623"/>
              <a:ext cx="1939208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6713433" y="5226927"/>
              <a:ext cx="0" cy="2656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/>
            <p:nvPr/>
          </p:nvCxnSpPr>
          <p:spPr bwMode="auto">
            <a:xfrm flipH="1">
              <a:off x="6713434" y="5484773"/>
              <a:ext cx="181900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8532440" y="1902397"/>
              <a:ext cx="0" cy="35823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H="1">
              <a:off x="6713433" y="1885143"/>
              <a:ext cx="181900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多次求解一元二次方程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0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代码</a:t>
            </a:r>
          </a:p>
        </p:txBody>
      </p:sp>
      <p:pic>
        <p:nvPicPr>
          <p:cNvPr id="5" name="Picture 4" descr="Screen Shot 2014-10-06 at 9.2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8761"/>
            <a:ext cx="9144000" cy="53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34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break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和 </a:t>
            </a:r>
            <a:r>
              <a:rPr lang="en-US" altLang="zh-CN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continue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语句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98" y="3573016"/>
            <a:ext cx="431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break</a:t>
            </a:r>
            <a:r>
              <a:rPr lang="zh-CN" altLang="en-US" sz="2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800" b="1" dirty="0">
                <a:latin typeface="微软雅黑"/>
                <a:ea typeface="微软雅黑"/>
                <a:cs typeface="微软雅黑"/>
              </a:rPr>
              <a:t>结束当前循环体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1803" y="3573016"/>
            <a:ext cx="431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continue</a:t>
            </a:r>
            <a:r>
              <a:rPr lang="zh-CN" altLang="en-US" sz="2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800" b="1" dirty="0">
                <a:latin typeface="微软雅黑"/>
                <a:ea typeface="微软雅黑"/>
                <a:cs typeface="微软雅黑"/>
              </a:rPr>
              <a:t>结束当次循环</a:t>
            </a:r>
          </a:p>
        </p:txBody>
      </p:sp>
      <p:pic>
        <p:nvPicPr>
          <p:cNvPr id="4" name="Picture 3" descr="Screen Shot 2014-10-06 at 9.55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565" y="1452116"/>
            <a:ext cx="4318000" cy="2108200"/>
          </a:xfrm>
          <a:prstGeom prst="rect">
            <a:avLst/>
          </a:prstGeom>
        </p:spPr>
      </p:pic>
      <p:pic>
        <p:nvPicPr>
          <p:cNvPr id="6" name="Picture 5" descr="Screen Shot 2014-10-06 at 9.54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50" y="1452117"/>
            <a:ext cx="4292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895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示例</a:t>
            </a:r>
          </a:p>
        </p:txBody>
      </p:sp>
      <p:pic>
        <p:nvPicPr>
          <p:cNvPr id="4" name="Picture 3" descr="Screen Shot 2014-10-06 at 9.5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802" y="980728"/>
            <a:ext cx="9144000" cy="562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83568" y="5805264"/>
            <a:ext cx="1800200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en-US" altLang="zh-CN" dirty="0"/>
              <a:t> </a:t>
            </a:r>
            <a:r>
              <a:rPr lang="zh-CN" altLang="en-US" dirty="0"/>
              <a:t>循环语句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5559152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>
                <a:solidFill>
                  <a:srgbClr val="3366FF"/>
                </a:solidFill>
              </a:rPr>
              <a:t>for </a:t>
            </a:r>
            <a:r>
              <a:rPr lang="en-US" sz="2000" b="0" dirty="0" err="1"/>
              <a:t>anElement</a:t>
            </a:r>
            <a:r>
              <a:rPr lang="en-US" sz="2000" b="0" dirty="0"/>
              <a:t> </a:t>
            </a:r>
            <a:r>
              <a:rPr lang="en-US" sz="2000" b="0" dirty="0">
                <a:solidFill>
                  <a:srgbClr val="3366FF"/>
                </a:solidFill>
              </a:rPr>
              <a:t>in</a:t>
            </a:r>
            <a:r>
              <a:rPr lang="en-US" sz="2000" b="0" dirty="0"/>
              <a:t> object</a:t>
            </a:r>
            <a:r>
              <a:rPr lang="en-US" sz="2000" b="0" dirty="0">
                <a:solidFill>
                  <a:srgbClr val="3366FF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000" b="0" dirty="0"/>
              <a:t>    # </a:t>
            </a:r>
            <a:r>
              <a:rPr lang="zh-CN" altLang="en-US" sz="2000" b="0" dirty="0"/>
              <a:t>缩进语句块（</a:t>
            </a:r>
            <a:r>
              <a:rPr lang="en-US" sz="2000" b="0" dirty="0"/>
              <a:t>循环体</a:t>
            </a:r>
            <a:r>
              <a:rPr lang="zh-CN" altLang="en-US" sz="2000" b="0" dirty="0"/>
              <a:t>）</a:t>
            </a:r>
            <a:endParaRPr lang="en-US" altLang="zh-CN" sz="2000" b="0" dirty="0"/>
          </a:p>
          <a:p>
            <a:pPr marL="0" indent="0">
              <a:buNone/>
            </a:pPr>
            <a:endParaRPr lang="en-US" sz="2000" b="0" dirty="0"/>
          </a:p>
          <a:p>
            <a:r>
              <a:rPr lang="zh-CN" altLang="en-US" sz="2000" b="0" dirty="0"/>
              <a:t>依次遍历对象（</a:t>
            </a:r>
            <a:r>
              <a:rPr lang="en-US" altLang="zh-CN" sz="2000" b="0" dirty="0"/>
              <a:t>object</a:t>
            </a:r>
            <a:r>
              <a:rPr lang="zh-CN" altLang="en-US" sz="2000" b="0" dirty="0"/>
              <a:t>）中的每个元素，并赋值给</a:t>
            </a:r>
            <a:r>
              <a:rPr lang="en-US" altLang="zh-CN" sz="2000" b="0" dirty="0" err="1"/>
              <a:t>anElement</a:t>
            </a:r>
            <a:r>
              <a:rPr lang="zh-CN" altLang="en-US" sz="2000" b="0" dirty="0"/>
              <a:t>，然后执行循环体内语句</a:t>
            </a:r>
            <a:endParaRPr lang="en-US" sz="2000" b="0" dirty="0"/>
          </a:p>
        </p:txBody>
      </p:sp>
      <p:grpSp>
        <p:nvGrpSpPr>
          <p:cNvPr id="34" name="Group 33"/>
          <p:cNvGrpSpPr/>
          <p:nvPr/>
        </p:nvGrpSpPr>
        <p:grpSpPr>
          <a:xfrm>
            <a:off x="699165" y="3821841"/>
            <a:ext cx="4943247" cy="2858380"/>
            <a:chOff x="4066193" y="3423923"/>
            <a:chExt cx="4943247" cy="3215038"/>
          </a:xfrm>
        </p:grpSpPr>
        <p:sp>
          <p:nvSpPr>
            <p:cNvPr id="11" name="AutoShape 115"/>
            <p:cNvSpPr>
              <a:spLocks noChangeArrowheads="1"/>
            </p:cNvSpPr>
            <p:nvPr/>
          </p:nvSpPr>
          <p:spPr bwMode="auto">
            <a:xfrm>
              <a:off x="5994740" y="5309274"/>
              <a:ext cx="3014700" cy="860297"/>
            </a:xfrm>
            <a:prstGeom prst="flowChartDecision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元素为空</a:t>
              </a:r>
              <a:endParaRPr lang="en-US" altLang="zh-CN" sz="2000" dirty="0">
                <a:latin typeface="微软雅黑"/>
                <a:ea typeface="微软雅黑"/>
                <a:cs typeface="微软雅黑"/>
              </a:endParaRPr>
            </a:p>
          </p:txBody>
        </p:sp>
        <p:cxnSp>
          <p:nvCxnSpPr>
            <p:cNvPr id="12" name="直接箭头连接符 56"/>
            <p:cNvCxnSpPr>
              <a:stCxn id="17" idx="2"/>
              <a:endCxn id="11" idx="0"/>
            </p:cNvCxnSpPr>
            <p:nvPr/>
          </p:nvCxnSpPr>
          <p:spPr bwMode="auto">
            <a:xfrm>
              <a:off x="7501053" y="4930250"/>
              <a:ext cx="1037" cy="3790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 Box 63"/>
            <p:cNvSpPr txBox="1">
              <a:spLocks noChangeArrowheads="1"/>
            </p:cNvSpPr>
            <p:nvPr/>
          </p:nvSpPr>
          <p:spPr bwMode="auto">
            <a:xfrm>
              <a:off x="7502090" y="6045089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T</a:t>
              </a:r>
            </a:p>
          </p:txBody>
        </p:sp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6098443" y="4334499"/>
              <a:ext cx="2805220" cy="59575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获取下一个元素</a:t>
              </a:r>
            </a:p>
          </p:txBody>
        </p:sp>
        <p:sp>
          <p:nvSpPr>
            <p:cNvPr id="18" name="Text Box 63"/>
            <p:cNvSpPr txBox="1">
              <a:spLocks noChangeArrowheads="1"/>
            </p:cNvSpPr>
            <p:nvPr/>
          </p:nvSpPr>
          <p:spPr bwMode="auto">
            <a:xfrm>
              <a:off x="5307068" y="5232641"/>
              <a:ext cx="698879" cy="506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72000" rIns="18000" bIns="10800" anchor="ctr" anchorCtr="1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latin typeface="微软雅黑"/>
                  <a:ea typeface="微软雅黑"/>
                  <a:cs typeface="微软雅黑"/>
                </a:rPr>
                <a:t>F</a:t>
              </a:r>
            </a:p>
          </p:txBody>
        </p:sp>
        <p:cxnSp>
          <p:nvCxnSpPr>
            <p:cNvPr id="19" name="直接箭头连接符 56"/>
            <p:cNvCxnSpPr>
              <a:stCxn id="11" idx="2"/>
            </p:cNvCxnSpPr>
            <p:nvPr/>
          </p:nvCxnSpPr>
          <p:spPr bwMode="auto">
            <a:xfrm>
              <a:off x="7502090" y="6169571"/>
              <a:ext cx="9421" cy="4693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箭头连接符 56"/>
            <p:cNvCxnSpPr>
              <a:endCxn id="17" idx="0"/>
            </p:cNvCxnSpPr>
            <p:nvPr/>
          </p:nvCxnSpPr>
          <p:spPr bwMode="auto">
            <a:xfrm>
              <a:off x="7501053" y="3423923"/>
              <a:ext cx="0" cy="91057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Elbow Connector 24"/>
            <p:cNvCxnSpPr>
              <a:stCxn id="11" idx="1"/>
              <a:endCxn id="29" idx="2"/>
            </p:cNvCxnSpPr>
            <p:nvPr/>
          </p:nvCxnSpPr>
          <p:spPr bwMode="auto">
            <a:xfrm rot="10800000">
              <a:off x="4932040" y="4931601"/>
              <a:ext cx="1062700" cy="80782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ectangle 110"/>
            <p:cNvSpPr>
              <a:spLocks noChangeArrowheads="1"/>
            </p:cNvSpPr>
            <p:nvPr/>
          </p:nvSpPr>
          <p:spPr bwMode="auto">
            <a:xfrm>
              <a:off x="4066193" y="4335850"/>
              <a:ext cx="1731694" cy="595751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latin typeface="微软雅黑"/>
                  <a:ea typeface="微软雅黑"/>
                  <a:cs typeface="微软雅黑"/>
                </a:rPr>
                <a:t>循环体</a:t>
              </a:r>
            </a:p>
          </p:txBody>
        </p:sp>
        <p:cxnSp>
          <p:nvCxnSpPr>
            <p:cNvPr id="31" name="Elbow Connector 30"/>
            <p:cNvCxnSpPr>
              <a:stCxn id="29" idx="0"/>
            </p:cNvCxnSpPr>
            <p:nvPr/>
          </p:nvCxnSpPr>
          <p:spPr bwMode="auto">
            <a:xfrm rot="5400000" flipH="1" flipV="1">
              <a:off x="5979954" y="2814750"/>
              <a:ext cx="473187" cy="256901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92106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for</a:t>
            </a:r>
            <a:r>
              <a:rPr lang="en-US" altLang="zh-CN" dirty="0"/>
              <a:t> </a:t>
            </a:r>
            <a:r>
              <a:rPr lang="zh-CN" altLang="en-US" dirty="0"/>
              <a:t>循环语句示例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55780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计算</a:t>
            </a:r>
            <a:r>
              <a:rPr lang="en-US" altLang="zh-CN" dirty="0"/>
              <a:t>1+2+3+…+10</a:t>
            </a:r>
            <a:r>
              <a:rPr lang="zh-CN" altLang="en-US" dirty="0"/>
              <a:t>的值</a:t>
            </a:r>
          </a:p>
        </p:txBody>
      </p:sp>
      <p:pic>
        <p:nvPicPr>
          <p:cNvPr id="4" name="Picture 3" descr="Screen Shot 2014-10-06 at 10.36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771" y="1185259"/>
            <a:ext cx="3501764" cy="3216932"/>
          </a:xfrm>
          <a:prstGeom prst="rect">
            <a:avLst/>
          </a:prstGeom>
        </p:spPr>
      </p:pic>
      <p:pic>
        <p:nvPicPr>
          <p:cNvPr id="5" name="Picture 4" descr="Screen Shot 2014-10-06 at 10.38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35" y="2399596"/>
            <a:ext cx="3849788" cy="24989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3070523" y="1802237"/>
            <a:ext cx="1944216" cy="762668"/>
          </a:xfrm>
          <a:prstGeom prst="wedgeRoundRectCallout">
            <a:avLst>
              <a:gd name="adj1" fmla="val -69956"/>
              <a:gd name="adj2" fmla="val 124192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range 函数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生成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0, 1, …, 10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rPr>
              <a:t>序列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453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00000"/>
                </a:solidFill>
              </a:rPr>
              <a:t>range</a:t>
            </a:r>
            <a:r>
              <a:rPr lang="en-US" dirty="0"/>
              <a:t> 函数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sz="1800" b="0" dirty="0">
                <a:solidFill>
                  <a:srgbClr val="800000"/>
                </a:solidFill>
              </a:rPr>
              <a:t>range</a:t>
            </a:r>
            <a:r>
              <a:rPr lang="en-US" sz="1800" b="0" dirty="0"/>
              <a:t>(10) </a:t>
            </a:r>
            <a:r>
              <a:rPr lang="en-US" sz="1800" b="0" dirty="0">
                <a:sym typeface="Wingdings"/>
              </a:rPr>
              <a:t></a:t>
            </a:r>
            <a:r>
              <a:rPr lang="en-US" sz="1800" b="0" dirty="0"/>
              <a:t> [0, 1, 2, 3, 4, 5, 6, 7, 8, 9]</a:t>
            </a:r>
          </a:p>
          <a:p>
            <a:r>
              <a:rPr lang="en-US" sz="1800" b="0" dirty="0">
                <a:solidFill>
                  <a:srgbClr val="800000"/>
                </a:solidFill>
              </a:rPr>
              <a:t>range</a:t>
            </a:r>
            <a:r>
              <a:rPr lang="en-US" sz="1800" b="0" dirty="0"/>
              <a:t>(2, 10) </a:t>
            </a:r>
            <a:r>
              <a:rPr lang="en-US" sz="1800" b="0" dirty="0">
                <a:sym typeface="Wingdings"/>
              </a:rPr>
              <a:t> </a:t>
            </a:r>
            <a:r>
              <a:rPr lang="en-US" sz="1800" b="0" dirty="0"/>
              <a:t>[2, 3, 4, 5, 6, 7, 8, 9]</a:t>
            </a:r>
          </a:p>
          <a:p>
            <a:r>
              <a:rPr lang="en-US" sz="1800" b="0" dirty="0">
                <a:solidFill>
                  <a:srgbClr val="800000"/>
                </a:solidFill>
              </a:rPr>
              <a:t>range</a:t>
            </a:r>
            <a:r>
              <a:rPr lang="en-US" sz="1800" b="0" dirty="0"/>
              <a:t>(2, 10, 3) </a:t>
            </a:r>
            <a:r>
              <a:rPr lang="en-US" sz="1800" b="0" dirty="0">
                <a:sym typeface="Wingdings"/>
              </a:rPr>
              <a:t> </a:t>
            </a:r>
            <a:r>
              <a:rPr lang="en-US" sz="1800" b="0" dirty="0"/>
              <a:t>[2, 5, 8]</a:t>
            </a:r>
          </a:p>
          <a:p>
            <a:r>
              <a:rPr lang="en-US" sz="1800" b="0" dirty="0">
                <a:solidFill>
                  <a:srgbClr val="800000"/>
                </a:solidFill>
              </a:rPr>
              <a:t>range</a:t>
            </a:r>
            <a:r>
              <a:rPr lang="en-US" sz="1800" b="0" dirty="0"/>
              <a:t>(10, 2, -1) </a:t>
            </a:r>
            <a:r>
              <a:rPr lang="en-US" sz="1800" b="0" dirty="0">
                <a:sym typeface="Wingdings"/>
              </a:rPr>
              <a:t> [10, 9, 8, 7, 6, 5, 4, 3]</a:t>
            </a:r>
            <a:endParaRPr lang="en-US" sz="1800" b="0" dirty="0"/>
          </a:p>
        </p:txBody>
      </p:sp>
      <p:pic>
        <p:nvPicPr>
          <p:cNvPr id="5" name="Picture 4" descr="Screen Shot 2014-10-06 at 10.4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196752"/>
            <a:ext cx="7488832" cy="38164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491881" y="3429000"/>
            <a:ext cx="23468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084168" y="3429000"/>
            <a:ext cx="14342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3059832" y="3861048"/>
            <a:ext cx="21513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403648" y="4141372"/>
            <a:ext cx="1955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620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求常数 </a:t>
            </a:r>
            <a:r>
              <a:rPr lang="en-US" altLang="zh-CN" i="1" dirty="0"/>
              <a:t>e</a:t>
            </a:r>
            <a:endParaRPr lang="zh-CN" altLang="en-US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046324"/>
            <a:ext cx="735935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4-10-06 at 11.05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05" y="2674592"/>
            <a:ext cx="3816424" cy="2338584"/>
          </a:xfrm>
          <a:prstGeom prst="rect">
            <a:avLst/>
          </a:prstGeom>
        </p:spPr>
      </p:pic>
      <p:pic>
        <p:nvPicPr>
          <p:cNvPr id="7" name="Picture 6" descr="Screen Shot 2014-10-06 at 11.16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9" y="2658906"/>
            <a:ext cx="3254769" cy="25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3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求常数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536" y="836712"/>
            <a:ext cx="781389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4-10-06 at 11.2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2132857"/>
            <a:ext cx="5184576" cy="39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 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dou font">
      <a:majorFont>
        <a:latin typeface="Cambria"/>
        <a:ea typeface="微软雅黑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张珝雾霾数据可视化</Template>
  <TotalTime>57934</TotalTime>
  <Words>8999</Words>
  <Application>Microsoft Macintosh PowerPoint</Application>
  <PresentationFormat>全屏显示(4:3)</PresentationFormat>
  <Paragraphs>1658</Paragraphs>
  <Slides>195</Slides>
  <Notes>77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195</vt:i4>
      </vt:variant>
    </vt:vector>
  </HeadingPairs>
  <TitlesOfParts>
    <vt:vector size="224" baseType="lpstr">
      <vt:lpstr>????</vt:lpstr>
      <vt:lpstr>黑体</vt:lpstr>
      <vt:lpstr>华文中宋</vt:lpstr>
      <vt:lpstr>楷体_GB2312</vt:lpstr>
      <vt:lpstr>隶书</vt:lpstr>
      <vt:lpstr>宋体</vt:lpstr>
      <vt:lpstr>微软雅黑</vt:lpstr>
      <vt:lpstr>微软雅黑</vt:lpstr>
      <vt:lpstr>굴림</vt:lpstr>
      <vt:lpstr>新細明體</vt:lpstr>
      <vt:lpstr>Zapf Dingbats</vt:lpstr>
      <vt:lpstr>Arial</vt:lpstr>
      <vt:lpstr>Calibri</vt:lpstr>
      <vt:lpstr>Calibri Light</vt:lpstr>
      <vt:lpstr>Cambria</vt:lpstr>
      <vt:lpstr>Courier New</vt:lpstr>
      <vt:lpstr>Franklin Gothic Book</vt:lpstr>
      <vt:lpstr>Franklin Gothic Medium</vt:lpstr>
      <vt:lpstr>Helvetica Neue</vt:lpstr>
      <vt:lpstr>Monaco</vt:lpstr>
      <vt:lpstr>Monotype Sorts</vt:lpstr>
      <vt:lpstr>Symbol</vt:lpstr>
      <vt:lpstr>Times New Roman</vt:lpstr>
      <vt:lpstr>Verdana</vt:lpstr>
      <vt:lpstr>Wingdings</vt:lpstr>
      <vt:lpstr>第一PPT模板网-WWW.1PPT.COM</vt:lpstr>
      <vt:lpstr>第一PPT模板网-WWW.1PPT.COM </vt:lpstr>
      <vt:lpstr>Office 主题​​</vt:lpstr>
      <vt:lpstr>Equation</vt:lpstr>
      <vt:lpstr>Python</vt:lpstr>
      <vt:lpstr>预备</vt:lpstr>
      <vt:lpstr>安装-以Mac为例</vt:lpstr>
      <vt:lpstr>预备-Python安装</vt:lpstr>
      <vt:lpstr>预备-Python安装</vt:lpstr>
      <vt:lpstr>预备-Python安装</vt:lpstr>
      <vt:lpstr>预备-Python安装</vt:lpstr>
      <vt:lpstr>Hello World!</vt:lpstr>
      <vt:lpstr>预备-Debug工具</vt:lpstr>
      <vt:lpstr>Debug工具</vt:lpstr>
      <vt:lpstr>Python教程</vt:lpstr>
      <vt:lpstr>Python编程基础</vt:lpstr>
      <vt:lpstr>什么是程序？</vt:lpstr>
      <vt:lpstr>计算机程序设计语言的历史</vt:lpstr>
      <vt:lpstr>Python简介</vt:lpstr>
      <vt:lpstr>Python简介</vt:lpstr>
      <vt:lpstr>Python简介</vt:lpstr>
      <vt:lpstr>Python简介</vt:lpstr>
      <vt:lpstr>开始接触Python</vt:lpstr>
      <vt:lpstr>Hello, World!</vt:lpstr>
      <vt:lpstr>控制台和脚本的比较</vt:lpstr>
      <vt:lpstr>Operators</vt:lpstr>
      <vt:lpstr>算术运算 </vt:lpstr>
      <vt:lpstr>算术运算符（Arithmetic Operators）</vt:lpstr>
      <vt:lpstr>算术运算示例</vt:lpstr>
      <vt:lpstr>自动类型转换</vt:lpstr>
      <vt:lpstr>求余运算符</vt:lpstr>
      <vt:lpstr>math 模块</vt:lpstr>
      <vt:lpstr>关系运算符（Relational Operators）</vt:lpstr>
      <vt:lpstr>关系运算符</vt:lpstr>
      <vt:lpstr>逻辑运算符（Logical Operators）</vt:lpstr>
      <vt:lpstr>逻辑运算示例</vt:lpstr>
      <vt:lpstr>逻辑运算真值表</vt:lpstr>
      <vt:lpstr>逻辑运算示例</vt:lpstr>
      <vt:lpstr>逻辑运算真值表</vt:lpstr>
      <vt:lpstr>逻辑运算示例</vt:lpstr>
      <vt:lpstr>逻辑运算真值表</vt:lpstr>
      <vt:lpstr>判断闰年</vt:lpstr>
      <vt:lpstr>运算符优先级</vt:lpstr>
      <vt:lpstr>运算符优先级</vt:lpstr>
      <vt:lpstr>提问</vt:lpstr>
      <vt:lpstr>Variables</vt:lpstr>
      <vt:lpstr>判断闰年</vt:lpstr>
      <vt:lpstr>变量（Variable）</vt:lpstr>
      <vt:lpstr>增量赋值运算符</vt:lpstr>
      <vt:lpstr>标识符（Identifier）</vt:lpstr>
      <vt:lpstr>Python的关键字</vt:lpstr>
      <vt:lpstr>标准（键盘）输入</vt:lpstr>
      <vt:lpstr>标准（控制台）输出</vt:lpstr>
      <vt:lpstr>提问</vt:lpstr>
      <vt:lpstr>Selection</vt:lpstr>
      <vt:lpstr>程序控制结构-选择结构</vt:lpstr>
      <vt:lpstr>程序流程图</vt:lpstr>
      <vt:lpstr>程序流程图</vt:lpstr>
      <vt:lpstr>程序流程图示例</vt:lpstr>
      <vt:lpstr>if 语句</vt:lpstr>
      <vt:lpstr>if-else 语句</vt:lpstr>
      <vt:lpstr>if 语句-嵌套结构（Nested）</vt:lpstr>
      <vt:lpstr>多分支结构（Chained）</vt:lpstr>
      <vt:lpstr>多分支结构（Chained）</vt:lpstr>
      <vt:lpstr>提问</vt:lpstr>
      <vt:lpstr>提问</vt:lpstr>
      <vt:lpstr>提问</vt:lpstr>
      <vt:lpstr>示例：求一元二次方程的解</vt:lpstr>
      <vt:lpstr>示例：求一元二次方程的解</vt:lpstr>
      <vt:lpstr>示例：流程图</vt:lpstr>
      <vt:lpstr>示例：源代码</vt:lpstr>
      <vt:lpstr>程序控制结构-循环结构</vt:lpstr>
      <vt:lpstr>多次求解一元二次方程</vt:lpstr>
      <vt:lpstr>循环结构</vt:lpstr>
      <vt:lpstr>while 循环结构的分析策略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循环执行过程</vt:lpstr>
      <vt:lpstr>循环示例：1 + 2 + … + 10</vt:lpstr>
      <vt:lpstr>多次求解一元二次方程</vt:lpstr>
      <vt:lpstr>代码</vt:lpstr>
      <vt:lpstr>break 和 continue 语句</vt:lpstr>
      <vt:lpstr>示例</vt:lpstr>
      <vt:lpstr>for 循环语句</vt:lpstr>
      <vt:lpstr>for 循环语句示例</vt:lpstr>
      <vt:lpstr>range 函数</vt:lpstr>
      <vt:lpstr>求常数 e</vt:lpstr>
      <vt:lpstr>求常数 π</vt:lpstr>
      <vt:lpstr>函数</vt:lpstr>
      <vt:lpstr>函数是什么？</vt:lpstr>
      <vt:lpstr>定义函数</vt:lpstr>
      <vt:lpstr>定义和调用函数</vt:lpstr>
      <vt:lpstr>函数调用的过程</vt:lpstr>
      <vt:lpstr>函数参数 – 缺省参数</vt:lpstr>
      <vt:lpstr>有返回值的函数</vt:lpstr>
      <vt:lpstr>函数 – 变量作用域</vt:lpstr>
      <vt:lpstr>变量作用域</vt:lpstr>
      <vt:lpstr>变量作用域</vt:lpstr>
      <vt:lpstr>函数的优点</vt:lpstr>
      <vt:lpstr>文件操作</vt:lpstr>
      <vt:lpstr>Python文件操作</vt:lpstr>
      <vt:lpstr>读</vt:lpstr>
      <vt:lpstr>写</vt:lpstr>
      <vt:lpstr>Python文件操作</vt:lpstr>
      <vt:lpstr>简单练习</vt:lpstr>
      <vt:lpstr>Csv文件</vt:lpstr>
      <vt:lpstr>字符串</vt:lpstr>
      <vt:lpstr>学生的属性</vt:lpstr>
      <vt:lpstr>字符串定义</vt:lpstr>
      <vt:lpstr>基本的字符串运算</vt:lpstr>
      <vt:lpstr>成员运算符（in）</vt:lpstr>
      <vt:lpstr>for 语句</vt:lpstr>
      <vt:lpstr>示例</vt:lpstr>
      <vt:lpstr>字符串索引（index）</vt:lpstr>
      <vt:lpstr>切片（Slicing）</vt:lpstr>
      <vt:lpstr>计数参数（Count by Argument）</vt:lpstr>
      <vt:lpstr>字符串是不可变的（Immutable）</vt:lpstr>
      <vt:lpstr>字符串方法（Methods）</vt:lpstr>
      <vt:lpstr>更多字符串方法</vt:lpstr>
      <vt:lpstr>字符串比较</vt:lpstr>
      <vt:lpstr>示例：人名游戏</vt:lpstr>
      <vt:lpstr>字符串格式化（Formatting）</vt:lpstr>
      <vt:lpstr>列表</vt:lpstr>
      <vt:lpstr>列表（List）</vt:lpstr>
      <vt:lpstr>列表与字符串</vt:lpstr>
      <vt:lpstr>列表的方法</vt:lpstr>
      <vt:lpstr>回到第一个例子</vt:lpstr>
      <vt:lpstr>列表赋值</vt:lpstr>
      <vt:lpstr>列表作函数参数</vt:lpstr>
      <vt:lpstr>示例：查找</vt:lpstr>
      <vt:lpstr>排序（Sort）</vt:lpstr>
      <vt:lpstr>内建排序函数</vt:lpstr>
      <vt:lpstr>字典与集合</vt:lpstr>
      <vt:lpstr>什么是字典（Dictionary）？</vt:lpstr>
      <vt:lpstr>字典的使用</vt:lpstr>
      <vt:lpstr>字典运算符和方法</vt:lpstr>
      <vt:lpstr>示例：字母计数</vt:lpstr>
      <vt:lpstr>集合（Set）</vt:lpstr>
      <vt:lpstr>作业（2）</vt:lpstr>
      <vt:lpstr>示例：单词计数</vt:lpstr>
      <vt:lpstr>模块</vt:lpstr>
      <vt:lpstr>模块</vt:lpstr>
      <vt:lpstr>模块（Modules）</vt:lpstr>
      <vt:lpstr>重要模块</vt:lpstr>
      <vt:lpstr>NumPy</vt:lpstr>
      <vt:lpstr>numpy 模块</vt:lpstr>
      <vt:lpstr>numpy 模块使用</vt:lpstr>
      <vt:lpstr>中文分词</vt:lpstr>
      <vt:lpstr>中文文本特点</vt:lpstr>
      <vt:lpstr>分词的意义</vt:lpstr>
      <vt:lpstr>分词面临的主要难题 </vt:lpstr>
      <vt:lpstr>中文分词工具</vt:lpstr>
      <vt:lpstr>结巴分词</vt:lpstr>
      <vt:lpstr>结巴分词</vt:lpstr>
      <vt:lpstr>Python函数调用</vt:lpstr>
      <vt:lpstr>普通分词</vt:lpstr>
      <vt:lpstr>全模式分词</vt:lpstr>
      <vt:lpstr>lcut和lcut_for_search</vt:lpstr>
      <vt:lpstr>直接使用已有模型的局限</vt:lpstr>
      <vt:lpstr>添加自定义词典</vt:lpstr>
      <vt:lpstr>词典示例</vt:lpstr>
      <vt:lpstr>动态增加单词</vt:lpstr>
      <vt:lpstr>给文件分词</vt:lpstr>
      <vt:lpstr>分词结果</vt:lpstr>
      <vt:lpstr>画图</vt:lpstr>
      <vt:lpstr>matplotlib 模块</vt:lpstr>
      <vt:lpstr>稍微复杂的样例</vt:lpstr>
      <vt:lpstr>wordcloud Module</vt:lpstr>
      <vt:lpstr>使用wordcloud生成词云</vt:lpstr>
      <vt:lpstr>支持中文</vt:lpstr>
      <vt:lpstr>从词频中生成</vt:lpstr>
      <vt:lpstr>Pandas</vt:lpstr>
      <vt:lpstr>4. Pandas介绍与实例</vt:lpstr>
      <vt:lpstr>创建Series</vt:lpstr>
      <vt:lpstr>创建DataFrame</vt:lpstr>
      <vt:lpstr>查看数据和元信息</vt:lpstr>
      <vt:lpstr>查看数据和元信息</vt:lpstr>
      <vt:lpstr>转置与排序</vt:lpstr>
      <vt:lpstr>标签排序</vt:lpstr>
      <vt:lpstr>4.第三方库和实例</vt:lpstr>
      <vt:lpstr>提取部分数据</vt:lpstr>
      <vt:lpstr>提取部分数据</vt:lpstr>
      <vt:lpstr>作业（3）</vt:lpstr>
      <vt:lpstr>谢谢！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Result Diversification</dc:title>
  <dc:creator>SallyPC</dc:creator>
  <cp:lastModifiedBy>nkxujun@gmail.com</cp:lastModifiedBy>
  <cp:revision>3271</cp:revision>
  <cp:lastPrinted>2018-11-27T04:50:51Z</cp:lastPrinted>
  <dcterms:created xsi:type="dcterms:W3CDTF">2014-10-28T07:20:13Z</dcterms:created>
  <dcterms:modified xsi:type="dcterms:W3CDTF">2019-11-18T01:38:09Z</dcterms:modified>
</cp:coreProperties>
</file>